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08" r:id="rId2"/>
  </p:sldMasterIdLst>
  <p:notesMasterIdLst>
    <p:notesMasterId r:id="rId73"/>
  </p:notesMasterIdLst>
  <p:sldIdLst>
    <p:sldId id="498" r:id="rId3"/>
    <p:sldId id="671" r:id="rId4"/>
    <p:sldId id="411" r:id="rId5"/>
    <p:sldId id="606" r:id="rId6"/>
    <p:sldId id="591" r:id="rId7"/>
    <p:sldId id="593" r:id="rId8"/>
    <p:sldId id="592" r:id="rId9"/>
    <p:sldId id="594" r:id="rId10"/>
    <p:sldId id="596" r:id="rId11"/>
    <p:sldId id="595" r:id="rId12"/>
    <p:sldId id="672" r:id="rId13"/>
    <p:sldId id="609" r:id="rId14"/>
    <p:sldId id="608" r:id="rId15"/>
    <p:sldId id="610" r:id="rId16"/>
    <p:sldId id="611" r:id="rId17"/>
    <p:sldId id="612" r:id="rId18"/>
    <p:sldId id="613" r:id="rId19"/>
    <p:sldId id="614" r:id="rId20"/>
    <p:sldId id="615" r:id="rId21"/>
    <p:sldId id="616" r:id="rId22"/>
    <p:sldId id="617" r:id="rId23"/>
    <p:sldId id="620" r:id="rId24"/>
    <p:sldId id="618" r:id="rId25"/>
    <p:sldId id="621" r:id="rId26"/>
    <p:sldId id="639" r:id="rId27"/>
    <p:sldId id="619" r:id="rId28"/>
    <p:sldId id="622" r:id="rId29"/>
    <p:sldId id="624" r:id="rId30"/>
    <p:sldId id="625" r:id="rId31"/>
    <p:sldId id="640" r:id="rId32"/>
    <p:sldId id="627" r:id="rId33"/>
    <p:sldId id="628" r:id="rId34"/>
    <p:sldId id="633" r:id="rId35"/>
    <p:sldId id="629" r:id="rId36"/>
    <p:sldId id="630" r:id="rId37"/>
    <p:sldId id="631" r:id="rId38"/>
    <p:sldId id="632" r:id="rId39"/>
    <p:sldId id="634" r:id="rId40"/>
    <p:sldId id="635" r:id="rId41"/>
    <p:sldId id="641" r:id="rId42"/>
    <p:sldId id="642" r:id="rId43"/>
    <p:sldId id="643" r:id="rId44"/>
    <p:sldId id="644" r:id="rId45"/>
    <p:sldId id="645" r:id="rId46"/>
    <p:sldId id="646" r:id="rId47"/>
    <p:sldId id="647" r:id="rId48"/>
    <p:sldId id="648" r:id="rId49"/>
    <p:sldId id="649" r:id="rId50"/>
    <p:sldId id="650" r:id="rId51"/>
    <p:sldId id="651" r:id="rId52"/>
    <p:sldId id="652" r:id="rId53"/>
    <p:sldId id="653" r:id="rId54"/>
    <p:sldId id="654" r:id="rId55"/>
    <p:sldId id="655" r:id="rId56"/>
    <p:sldId id="656" r:id="rId57"/>
    <p:sldId id="657" r:id="rId58"/>
    <p:sldId id="658" r:id="rId59"/>
    <p:sldId id="660" r:id="rId60"/>
    <p:sldId id="661" r:id="rId61"/>
    <p:sldId id="659" r:id="rId62"/>
    <p:sldId id="662" r:id="rId63"/>
    <p:sldId id="663" r:id="rId64"/>
    <p:sldId id="664" r:id="rId65"/>
    <p:sldId id="665" r:id="rId66"/>
    <p:sldId id="666" r:id="rId67"/>
    <p:sldId id="667" r:id="rId68"/>
    <p:sldId id="668" r:id="rId69"/>
    <p:sldId id="669" r:id="rId70"/>
    <p:sldId id="670" r:id="rId71"/>
    <p:sldId id="673" r:id="rId72"/>
  </p:sldIdLst>
  <p:sldSz cx="10160000" cy="7620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99"/>
    <a:srgbClr val="424456"/>
    <a:srgbClr val="424444"/>
    <a:srgbClr val="B45F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8297" autoAdjust="0"/>
    <p:restoredTop sz="90929"/>
  </p:normalViewPr>
  <p:slideViewPr>
    <p:cSldViewPr>
      <p:cViewPr varScale="1">
        <p:scale>
          <a:sx n="63" d="100"/>
          <a:sy n="63" d="100"/>
        </p:scale>
        <p:origin x="696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76" Type="http://schemas.openxmlformats.org/officeDocument/2006/relationships/theme" Target="theme/theme1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slide" Target="slides/slide59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940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220" name="Rectangle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B928EDA8-4519-41D8-B03E-276FC7CAC1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842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366963"/>
            <a:ext cx="8636000" cy="16335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318000"/>
            <a:ext cx="7112000" cy="194786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7F17C1-BD19-4F43-BD24-4149066070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0137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8BBB47-79FA-41A3-9619-D103AE1E54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675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3275" y="4895850"/>
            <a:ext cx="8636000" cy="15144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3275" y="3228975"/>
            <a:ext cx="8636000" cy="16668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67D176-E2F3-4DD0-954B-C907FF5111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4189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2200275"/>
            <a:ext cx="4241800" cy="45735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6200" y="2200275"/>
            <a:ext cx="4241800" cy="45735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0449AC-CC6D-4252-ABBE-4C79EE9621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049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1704975"/>
            <a:ext cx="4489450" cy="711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000" y="2416175"/>
            <a:ext cx="4489450" cy="43910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963" y="1704975"/>
            <a:ext cx="4491037" cy="711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0963" y="2416175"/>
            <a:ext cx="4491037" cy="43910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2EB3A-89CB-4FC6-B735-3EB416C180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6230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58C579-FDFE-4FE7-82AB-EB78F472D1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5482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F2129F-A3DD-46B4-B3B1-2A343424C2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060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3343275" cy="12906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71925" y="303213"/>
            <a:ext cx="5680075" cy="65039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0" y="1593850"/>
            <a:ext cx="3343275" cy="52133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642881-23DF-4DD8-8B3E-DE0661D98D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1687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0725" y="5334000"/>
            <a:ext cx="6096000" cy="6302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90725" y="681038"/>
            <a:ext cx="6096000" cy="4572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90725" y="5964238"/>
            <a:ext cx="6096000" cy="8937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77E282-A80E-4CEC-8CA1-AD8953A5EC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5349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FAA096-4B60-4ACE-95F8-6DD3BDC448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8156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39000" y="676275"/>
            <a:ext cx="2159000" cy="60975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676275"/>
            <a:ext cx="6324600" cy="60975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A46F0D-D634-4F3B-81F8-68E4108648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8890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366963"/>
            <a:ext cx="8636000" cy="16335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318000"/>
            <a:ext cx="7112000" cy="194786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7F17C1-BD19-4F43-BD24-41490660700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10137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8BBB47-79FA-41A3-9619-D103AE1E540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86751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3275" y="4895850"/>
            <a:ext cx="8636000" cy="15144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3275" y="3228975"/>
            <a:ext cx="8636000" cy="16668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67D176-E2F3-4DD0-954B-C907FF51112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64189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2200275"/>
            <a:ext cx="4241800" cy="45735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6200" y="2200275"/>
            <a:ext cx="4241800" cy="45735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0449AC-CC6D-4252-ABBE-4C79EE96219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50496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1704975"/>
            <a:ext cx="4489450" cy="711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000" y="2416175"/>
            <a:ext cx="4489450" cy="43910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963" y="1704975"/>
            <a:ext cx="4491037" cy="711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0963" y="2416175"/>
            <a:ext cx="4491037" cy="43910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2EB3A-89CB-4FC6-B735-3EB416C1803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86230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58C579-FDFE-4FE7-82AB-EB78F472D1B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15482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F2129F-A3DD-46B4-B3B1-2A343424C26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00603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3343275" cy="12906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71925" y="303213"/>
            <a:ext cx="5680075" cy="65039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0" y="1593850"/>
            <a:ext cx="3343275" cy="52133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642881-23DF-4DD8-8B3E-DE0661D98DE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11687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0725" y="5334000"/>
            <a:ext cx="6096000" cy="6302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90725" y="681038"/>
            <a:ext cx="6096000" cy="4572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90725" y="5964238"/>
            <a:ext cx="6096000" cy="8937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77E282-A80E-4CEC-8CA1-AD8953A5EC6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55349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FAA096-4B60-4ACE-95F8-6DD3BDC448C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18156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39000" y="676275"/>
            <a:ext cx="2159000" cy="60975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676275"/>
            <a:ext cx="6324600" cy="60975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A46F0D-D634-4F3B-81F8-68E4108648F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48890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676275"/>
            <a:ext cx="8636000" cy="127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2200275"/>
            <a:ext cx="8636000" cy="4573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0" y="6942138"/>
            <a:ext cx="2117725" cy="50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70275" y="6942138"/>
            <a:ext cx="3219450" cy="50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80275" y="6942138"/>
            <a:ext cx="2119313" cy="50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290754E8-7A6B-4243-A4E9-ED392EF116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676275"/>
            <a:ext cx="8636000" cy="127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2200275"/>
            <a:ext cx="8636000" cy="4573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0" y="6942138"/>
            <a:ext cx="2117725" cy="50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70275" y="6942138"/>
            <a:ext cx="3219450" cy="50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80275" y="6942138"/>
            <a:ext cx="2119313" cy="50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290754E8-7A6B-4243-A4E9-ED392EF1163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jpe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/>
          <p:cNvSpPr>
            <a:spLocks noGrp="1" noChangeArrowheads="1"/>
          </p:cNvSpPr>
          <p:nvPr>
            <p:ph type="ctrTitle"/>
          </p:nvPr>
        </p:nvSpPr>
        <p:spPr>
          <a:xfrm>
            <a:off x="393700" y="2438400"/>
            <a:ext cx="9423400" cy="1531938"/>
          </a:xfrm>
        </p:spPr>
        <p:txBody>
          <a:bodyPr lIns="0" tIns="0" rIns="0" bIns="0" anchor="b"/>
          <a:lstStyle/>
          <a:p>
            <a:pPr algn="l" eaLnBrk="1" hangingPunct="1">
              <a:lnSpc>
                <a:spcPct val="95000"/>
              </a:lnSpc>
            </a:pPr>
            <a:r>
              <a:rPr lang="en-US" sz="4800" b="1" dirty="0" smtClean="0">
                <a:solidFill>
                  <a:srgbClr val="FFFFFF"/>
                </a:solidFill>
                <a:latin typeface="Calibri" pitchFamily="34" charset="0"/>
              </a:rPr>
              <a:t>World Robot Olympiad (WRO)</a:t>
            </a:r>
            <a:r>
              <a:rPr lang="ru-RU" sz="4800" b="1" dirty="0" smtClean="0">
                <a:solidFill>
                  <a:srgbClr val="FFFFFF"/>
                </a:solidFill>
                <a:latin typeface="Calibri" pitchFamily="34" charset="0"/>
              </a:rPr>
              <a:t> </a:t>
            </a:r>
            <a:r>
              <a:rPr lang="en-US" sz="4800" b="1" dirty="0" smtClean="0">
                <a:solidFill>
                  <a:srgbClr val="FFFFFF"/>
                </a:solidFill>
                <a:latin typeface="Calibri" pitchFamily="34" charset="0"/>
              </a:rPr>
              <a:t>201</a:t>
            </a:r>
            <a:r>
              <a:rPr lang="ru-RU" sz="4800" b="1" dirty="0" smtClean="0">
                <a:solidFill>
                  <a:srgbClr val="FFFFFF"/>
                </a:solidFill>
                <a:latin typeface="Calibri" pitchFamily="34" charset="0"/>
              </a:rPr>
              <a:t>5</a:t>
            </a:r>
            <a:br>
              <a:rPr lang="ru-RU" sz="4800" b="1" dirty="0" smtClean="0">
                <a:solidFill>
                  <a:srgbClr val="FFFFFF"/>
                </a:solidFill>
                <a:latin typeface="Calibri" pitchFamily="34" charset="0"/>
              </a:rPr>
            </a:br>
            <a:r>
              <a:rPr lang="ru-RU" sz="4000" b="1" dirty="0" smtClean="0">
                <a:solidFill>
                  <a:srgbClr val="FFFFFF"/>
                </a:solidFill>
                <a:latin typeface="Calibri" pitchFamily="34" charset="0"/>
              </a:rPr>
              <a:t>Анализ задания «Поиск сокровищ»</a:t>
            </a:r>
            <a:endParaRPr lang="en-US" sz="4800" b="1" dirty="0" smtClean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2051" name="Text Box 4"/>
          <p:cNvSpPr txBox="1">
            <a:spLocks noChangeArrowheads="1"/>
          </p:cNvSpPr>
          <p:nvPr/>
        </p:nvSpPr>
        <p:spPr bwMode="auto">
          <a:xfrm>
            <a:off x="542924" y="4746104"/>
            <a:ext cx="6481292" cy="14034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lnSpc>
                <a:spcPct val="95000"/>
              </a:lnSpc>
            </a:pPr>
            <a:r>
              <a:rPr lang="en-US" sz="3200" b="1" dirty="0" err="1">
                <a:solidFill>
                  <a:srgbClr val="424456"/>
                </a:solidFill>
                <a:latin typeface="Calibri" pitchFamily="34" charset="0"/>
              </a:rPr>
              <a:t>Александр</a:t>
            </a:r>
            <a:r>
              <a:rPr lang="en-US" sz="3200" b="1" dirty="0">
                <a:solidFill>
                  <a:srgbClr val="424456"/>
                </a:solidFill>
                <a:latin typeface="Calibri" pitchFamily="34" charset="0"/>
              </a:rPr>
              <a:t> </a:t>
            </a:r>
            <a:r>
              <a:rPr lang="ru-RU" sz="3200" b="1" dirty="0" smtClean="0">
                <a:solidFill>
                  <a:srgbClr val="424456"/>
                </a:solidFill>
                <a:latin typeface="Calibri" pitchFamily="34" charset="0"/>
              </a:rPr>
              <a:t>Ворон</a:t>
            </a:r>
            <a:endParaRPr lang="ru-RU" sz="3200" b="1" dirty="0">
              <a:solidFill>
                <a:srgbClr val="424456"/>
              </a:solidFill>
              <a:latin typeface="Calibri" pitchFamily="34" charset="0"/>
            </a:endParaRPr>
          </a:p>
          <a:p>
            <a:pPr eaLnBrk="1" hangingPunct="1">
              <a:lnSpc>
                <a:spcPct val="95000"/>
              </a:lnSpc>
            </a:pPr>
            <a:r>
              <a:rPr lang="en-US" sz="3200" b="1" dirty="0" smtClean="0">
                <a:solidFill>
                  <a:srgbClr val="424456"/>
                </a:solidFill>
                <a:latin typeface="Calibri" pitchFamily="34" charset="0"/>
              </a:rPr>
              <a:t>	</a:t>
            </a:r>
          </a:p>
          <a:p>
            <a:pPr eaLnBrk="1" hangingPunct="1">
              <a:lnSpc>
                <a:spcPct val="95000"/>
              </a:lnSpc>
            </a:pPr>
            <a:r>
              <a:rPr lang="en-US" sz="3200" b="1" dirty="0" smtClean="0">
                <a:solidFill>
                  <a:srgbClr val="424456"/>
                </a:solidFill>
                <a:latin typeface="Calibri" pitchFamily="34" charset="0"/>
              </a:rPr>
              <a:t>voron.alexander@gmail.com</a:t>
            </a:r>
          </a:p>
        </p:txBody>
      </p:sp>
      <p:sp>
        <p:nvSpPr>
          <p:cNvPr id="2" name="Rectangle 1"/>
          <p:cNvSpPr/>
          <p:nvPr/>
        </p:nvSpPr>
        <p:spPr>
          <a:xfrm>
            <a:off x="7672288" y="5322168"/>
            <a:ext cx="2376264" cy="21602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2053" name="Picture 5" descr="C:\Users\kolotov\Pictures\LEGO\BSBR_logo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892900" y="4746104"/>
            <a:ext cx="1737368" cy="2299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 Box 4"/>
          <p:cNvSpPr txBox="1">
            <a:spLocks noChangeArrowheads="1"/>
          </p:cNvSpPr>
          <p:nvPr/>
        </p:nvSpPr>
        <p:spPr bwMode="auto">
          <a:xfrm>
            <a:off x="672209" y="2381240"/>
            <a:ext cx="8872287" cy="877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indent="-3429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114300" lvl="1" indent="0" algn="ctr" eaLnBrk="1" hangingPunct="1">
              <a:lnSpc>
                <a:spcPct val="95000"/>
              </a:lnSpc>
              <a:buClr>
                <a:srgbClr val="438086"/>
              </a:buClr>
              <a:buSzPct val="100000"/>
            </a:pPr>
            <a:r>
              <a:rPr lang="ru-RU" sz="6000" b="1" dirty="0" smtClean="0">
                <a:solidFill>
                  <a:srgbClr val="424456"/>
                </a:solidFill>
                <a:latin typeface="Calibri" pitchFamily="34" charset="0"/>
                <a:ea typeface="+mj-ea"/>
                <a:cs typeface="+mj-cs"/>
              </a:rPr>
              <a:t>Ворон Александр</a:t>
            </a:r>
          </a:p>
        </p:txBody>
      </p:sp>
      <p:pic>
        <p:nvPicPr>
          <p:cNvPr id="6" name="Picture 5" descr="C:\Users\kolotov\Pictures\LEGO\BSBR_logo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464" y="569639"/>
            <a:ext cx="1226314" cy="1622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9040440" y="713656"/>
            <a:ext cx="864096" cy="6674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"/>
          <p:cNvSpPr>
            <a:spLocks noGrp="1" noChangeArrowheads="1"/>
          </p:cNvSpPr>
          <p:nvPr>
            <p:ph type="ctrTitle"/>
          </p:nvPr>
        </p:nvSpPr>
        <p:spPr>
          <a:xfrm>
            <a:off x="1733550" y="923925"/>
            <a:ext cx="7089775" cy="687388"/>
          </a:xfrm>
        </p:spPr>
        <p:txBody>
          <a:bodyPr lIns="0" tIns="0" rIns="0" bIns="0"/>
          <a:lstStyle/>
          <a:p>
            <a:pPr eaLnBrk="1" hangingPunct="1">
              <a:lnSpc>
                <a:spcPct val="95000"/>
              </a:lnSpc>
            </a:pPr>
            <a:r>
              <a:rPr lang="ru-RU" dirty="0" smtClean="0">
                <a:solidFill>
                  <a:srgbClr val="424456"/>
                </a:solidFill>
                <a:latin typeface="Calibri" pitchFamily="34" charset="0"/>
              </a:rPr>
              <a:t>Давайте знакомиться!</a:t>
            </a:r>
            <a:endParaRPr lang="en-US" sz="4000" dirty="0" smtClean="0">
              <a:solidFill>
                <a:srgbClr val="424456"/>
              </a:solidFill>
              <a:latin typeface="Calibri" pitchFamily="34" charset="0"/>
            </a:endParaRPr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672209" y="3847625"/>
            <a:ext cx="8872287" cy="3274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indent="-3429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571500" lvl="1" indent="-457200" eaLnBrk="1" hangingPunct="1">
              <a:lnSpc>
                <a:spcPct val="95000"/>
              </a:lnSpc>
              <a:buClr>
                <a:srgbClr val="438086"/>
              </a:buClr>
              <a:buSzPct val="100000"/>
              <a:buFont typeface="Arial" pitchFamily="34" charset="0"/>
              <a:buChar char="•"/>
            </a:pPr>
            <a:r>
              <a:rPr lang="ru-RU" sz="2800" dirty="0" smtClean="0">
                <a:solidFill>
                  <a:srgbClr val="424456"/>
                </a:solidFill>
                <a:latin typeface="Calibri" pitchFamily="34" charset="0"/>
                <a:ea typeface="+mj-ea"/>
                <a:cs typeface="+mj-cs"/>
              </a:rPr>
              <a:t>Нижний Новгород</a:t>
            </a:r>
          </a:p>
          <a:p>
            <a:pPr marL="571500" lvl="1" indent="-457200" eaLnBrk="1" hangingPunct="1">
              <a:lnSpc>
                <a:spcPct val="95000"/>
              </a:lnSpc>
              <a:buClr>
                <a:srgbClr val="438086"/>
              </a:buClr>
              <a:buSzPct val="100000"/>
              <a:buFont typeface="Arial" pitchFamily="34" charset="0"/>
              <a:buChar char="•"/>
            </a:pPr>
            <a:r>
              <a:rPr lang="en-US" sz="2800" dirty="0" smtClean="0">
                <a:solidFill>
                  <a:srgbClr val="424456"/>
                </a:solidFill>
                <a:latin typeface="Calibri" pitchFamily="34" charset="0"/>
                <a:ea typeface="+mj-ea"/>
                <a:cs typeface="+mj-cs"/>
              </a:rPr>
              <a:t>4</a:t>
            </a:r>
            <a:r>
              <a:rPr lang="ru-RU" sz="2800" dirty="0" smtClean="0">
                <a:solidFill>
                  <a:srgbClr val="424456"/>
                </a:solidFill>
                <a:latin typeface="Calibri" pitchFamily="34" charset="0"/>
                <a:ea typeface="+mj-ea"/>
                <a:cs typeface="+mj-cs"/>
              </a:rPr>
              <a:t> года с </a:t>
            </a:r>
            <a:r>
              <a:rPr lang="en-US" sz="2800" dirty="0" smtClean="0">
                <a:solidFill>
                  <a:srgbClr val="424456"/>
                </a:solidFill>
                <a:latin typeface="Calibri" pitchFamily="34" charset="0"/>
                <a:ea typeface="+mj-ea"/>
                <a:cs typeface="+mj-cs"/>
              </a:rPr>
              <a:t>LEGO</a:t>
            </a:r>
            <a:r>
              <a:rPr lang="ru-RU" sz="2800" dirty="0" smtClean="0">
                <a:solidFill>
                  <a:srgbClr val="424456"/>
                </a:solidFill>
                <a:latin typeface="Calibri" pitchFamily="34" charset="0"/>
                <a:ea typeface="+mj-ea"/>
                <a:cs typeface="+mj-cs"/>
              </a:rPr>
              <a:t>-роботами</a:t>
            </a:r>
          </a:p>
          <a:p>
            <a:pPr marL="571500" lvl="1" indent="-457200" eaLnBrk="1" hangingPunct="1">
              <a:lnSpc>
                <a:spcPct val="95000"/>
              </a:lnSpc>
              <a:buClr>
                <a:srgbClr val="438086"/>
              </a:buClr>
              <a:buSzPct val="100000"/>
              <a:buFont typeface="Arial" pitchFamily="34" charset="0"/>
              <a:buChar char="•"/>
            </a:pPr>
            <a:r>
              <a:rPr lang="ru-RU" sz="2800" dirty="0" smtClean="0">
                <a:solidFill>
                  <a:srgbClr val="424456"/>
                </a:solidFill>
                <a:latin typeface="Calibri" pitchFamily="34" charset="0"/>
                <a:ea typeface="+mj-ea"/>
                <a:cs typeface="+mj-cs"/>
              </a:rPr>
              <a:t>Победы на </a:t>
            </a:r>
            <a:r>
              <a:rPr lang="en-US" sz="2800" dirty="0" smtClean="0">
                <a:solidFill>
                  <a:srgbClr val="424456"/>
                </a:solidFill>
                <a:latin typeface="Calibri" pitchFamily="34" charset="0"/>
                <a:ea typeface="+mj-ea"/>
                <a:cs typeface="+mj-cs"/>
              </a:rPr>
              <a:t>Intel ISEF, </a:t>
            </a:r>
            <a:r>
              <a:rPr lang="ru-RU" sz="2800" dirty="0" err="1" smtClean="0">
                <a:solidFill>
                  <a:srgbClr val="424456"/>
                </a:solidFill>
                <a:latin typeface="Calibri" pitchFamily="34" charset="0"/>
                <a:ea typeface="+mj-ea"/>
                <a:cs typeface="+mj-cs"/>
              </a:rPr>
              <a:t>Робофест</a:t>
            </a:r>
            <a:endParaRPr lang="ru-RU" sz="2800" dirty="0" smtClean="0">
              <a:solidFill>
                <a:srgbClr val="424456"/>
              </a:solidFill>
              <a:latin typeface="Calibri" pitchFamily="34" charset="0"/>
              <a:ea typeface="+mj-ea"/>
              <a:cs typeface="+mj-cs"/>
            </a:endParaRPr>
          </a:p>
          <a:p>
            <a:pPr marL="571500" lvl="1" indent="-457200" eaLnBrk="1" hangingPunct="1">
              <a:lnSpc>
                <a:spcPct val="95000"/>
              </a:lnSpc>
              <a:buClr>
                <a:srgbClr val="438086"/>
              </a:buClr>
              <a:buSzPct val="100000"/>
              <a:buFont typeface="Arial" pitchFamily="34" charset="0"/>
              <a:buChar char="•"/>
            </a:pPr>
            <a:r>
              <a:rPr lang="ru-RU" sz="2800" dirty="0" smtClean="0">
                <a:solidFill>
                  <a:srgbClr val="424456"/>
                </a:solidFill>
                <a:latin typeface="Calibri" pitchFamily="34" charset="0"/>
                <a:ea typeface="+mj-ea"/>
                <a:cs typeface="+mj-cs"/>
              </a:rPr>
              <a:t>Участие в финалах </a:t>
            </a:r>
            <a:r>
              <a:rPr lang="en-US" sz="2800" dirty="0" smtClean="0">
                <a:solidFill>
                  <a:srgbClr val="424456"/>
                </a:solidFill>
                <a:latin typeface="Calibri" pitchFamily="34" charset="0"/>
              </a:rPr>
              <a:t>World Robot Olympiad, </a:t>
            </a:r>
            <a:r>
              <a:rPr lang="en-US" sz="2800" dirty="0" smtClean="0">
                <a:solidFill>
                  <a:srgbClr val="424456"/>
                </a:solidFill>
                <a:latin typeface="Calibri" pitchFamily="34" charset="0"/>
                <a:ea typeface="+mj-ea"/>
                <a:cs typeface="+mj-cs"/>
              </a:rPr>
              <a:t>Google </a:t>
            </a:r>
            <a:r>
              <a:rPr lang="en-US" sz="2800" dirty="0" err="1" smtClean="0">
                <a:solidFill>
                  <a:srgbClr val="424456"/>
                </a:solidFill>
                <a:latin typeface="Calibri" pitchFamily="34" charset="0"/>
                <a:ea typeface="+mj-ea"/>
                <a:cs typeface="+mj-cs"/>
              </a:rPr>
              <a:t>Moonbots</a:t>
            </a:r>
            <a:endParaRPr lang="en-US" sz="2800" dirty="0" smtClean="0">
              <a:solidFill>
                <a:srgbClr val="424456"/>
              </a:solidFill>
              <a:latin typeface="Calibri" pitchFamily="34" charset="0"/>
              <a:ea typeface="+mj-ea"/>
              <a:cs typeface="+mj-cs"/>
            </a:endParaRPr>
          </a:p>
          <a:p>
            <a:pPr marL="571500" lvl="1" indent="-457200" eaLnBrk="1" hangingPunct="1">
              <a:lnSpc>
                <a:spcPct val="95000"/>
              </a:lnSpc>
              <a:buClr>
                <a:srgbClr val="438086"/>
              </a:buClr>
              <a:buSzPct val="100000"/>
              <a:buFont typeface="Arial" pitchFamily="34" charset="0"/>
              <a:buChar char="•"/>
            </a:pPr>
            <a:r>
              <a:rPr lang="ru-RU" sz="2800" dirty="0" smtClean="0">
                <a:solidFill>
                  <a:srgbClr val="424456"/>
                </a:solidFill>
                <a:latin typeface="Calibri" pitchFamily="34" charset="0"/>
              </a:rPr>
              <a:t>Судья Мирового этапа </a:t>
            </a:r>
            <a:r>
              <a:rPr lang="en-US" sz="2800" dirty="0" smtClean="0">
                <a:solidFill>
                  <a:srgbClr val="424456"/>
                </a:solidFill>
                <a:latin typeface="Calibri" pitchFamily="34" charset="0"/>
              </a:rPr>
              <a:t>World Robot Olympiad</a:t>
            </a:r>
            <a:endParaRPr lang="ru-RU" sz="2800" dirty="0" smtClean="0">
              <a:solidFill>
                <a:srgbClr val="424456"/>
              </a:solidFill>
              <a:latin typeface="Calibri" pitchFamily="34" charset="0"/>
            </a:endParaRPr>
          </a:p>
          <a:p>
            <a:pPr marL="571500" lvl="1" indent="-457200" eaLnBrk="1" hangingPunct="1">
              <a:lnSpc>
                <a:spcPct val="95000"/>
              </a:lnSpc>
              <a:buClr>
                <a:srgbClr val="438086"/>
              </a:buClr>
              <a:buSzPct val="100000"/>
              <a:buFont typeface="Arial" pitchFamily="34" charset="0"/>
              <a:buChar char="•"/>
            </a:pPr>
            <a:r>
              <a:rPr lang="en-US" sz="2800" dirty="0" smtClean="0">
                <a:solidFill>
                  <a:srgbClr val="424456"/>
                </a:solidFill>
                <a:latin typeface="Calibri" pitchFamily="34" charset="0"/>
                <a:ea typeface="+mj-ea"/>
                <a:cs typeface="+mj-cs"/>
              </a:rPr>
              <a:t>http://nnxt.blogspot.com – </a:t>
            </a:r>
            <a:r>
              <a:rPr lang="ru-RU" sz="2800" dirty="0" smtClean="0">
                <a:solidFill>
                  <a:srgbClr val="424456"/>
                </a:solidFill>
                <a:latin typeface="Calibri" pitchFamily="34" charset="0"/>
                <a:ea typeface="+mj-ea"/>
                <a:cs typeface="+mj-cs"/>
              </a:rPr>
              <a:t>самый полезный ресурс на русском языке по </a:t>
            </a:r>
            <a:r>
              <a:rPr lang="en-US" sz="2800" dirty="0" smtClean="0">
                <a:solidFill>
                  <a:srgbClr val="424456"/>
                </a:solidFill>
                <a:latin typeface="Calibri" pitchFamily="34" charset="0"/>
                <a:ea typeface="+mj-ea"/>
                <a:cs typeface="+mj-cs"/>
              </a:rPr>
              <a:t>LEGO</a:t>
            </a:r>
            <a:r>
              <a:rPr lang="ru-RU" sz="2800" dirty="0" smtClean="0">
                <a:solidFill>
                  <a:srgbClr val="424456"/>
                </a:solidFill>
                <a:latin typeface="Calibri" pitchFamily="34" charset="0"/>
                <a:ea typeface="+mj-ea"/>
                <a:cs typeface="+mj-cs"/>
              </a:rPr>
              <a:t>-роботам</a:t>
            </a:r>
            <a:endParaRPr lang="en-US" sz="3200" dirty="0">
              <a:solidFill>
                <a:srgbClr val="424456"/>
              </a:solidFill>
              <a:latin typeface="Calibri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940871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:\Users\kolotov\Pictures\LEGO\BSBR_logo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464" y="569639"/>
            <a:ext cx="1226314" cy="1622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9040440" y="713656"/>
            <a:ext cx="864096" cy="6674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"/>
          <p:cNvSpPr>
            <a:spLocks noGrp="1" noChangeArrowheads="1"/>
          </p:cNvSpPr>
          <p:nvPr>
            <p:ph type="ctrTitle"/>
          </p:nvPr>
        </p:nvSpPr>
        <p:spPr>
          <a:xfrm>
            <a:off x="1733550" y="923925"/>
            <a:ext cx="7089775" cy="687388"/>
          </a:xfrm>
        </p:spPr>
        <p:txBody>
          <a:bodyPr lIns="0" tIns="0" rIns="0" bIns="0"/>
          <a:lstStyle/>
          <a:p>
            <a:pPr eaLnBrk="1" hangingPunct="1">
              <a:lnSpc>
                <a:spcPct val="95000"/>
              </a:lnSpc>
            </a:pPr>
            <a:r>
              <a:rPr lang="ru-RU" dirty="0" smtClean="0">
                <a:solidFill>
                  <a:srgbClr val="424456"/>
                </a:solidFill>
                <a:latin typeface="Calibri" pitchFamily="34" charset="0"/>
              </a:rPr>
              <a:t>Пару слов о </a:t>
            </a:r>
            <a:r>
              <a:rPr lang="en-US" dirty="0" smtClean="0">
                <a:solidFill>
                  <a:srgbClr val="424456"/>
                </a:solidFill>
                <a:latin typeface="Calibri" pitchFamily="34" charset="0"/>
              </a:rPr>
              <a:t>WRO</a:t>
            </a:r>
            <a:endParaRPr lang="en-US" sz="4000" dirty="0" smtClean="0">
              <a:solidFill>
                <a:srgbClr val="424456"/>
              </a:solidFill>
              <a:latin typeface="Calibri" pitchFamily="34" charset="0"/>
            </a:endParaRPr>
          </a:p>
        </p:txBody>
      </p:sp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399480" y="2345095"/>
            <a:ext cx="9145016" cy="3274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indent="-3429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572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573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7145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1717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6289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0861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5433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Tx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В России – Международные состязания роботов (МСР)</a:t>
            </a: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Tx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Включают в себя соревнования в 4 категориях:</a:t>
            </a:r>
          </a:p>
          <a:p>
            <a:pPr lvl="2">
              <a:lnSpc>
                <a:spcPct val="95000"/>
              </a:lnSpc>
              <a:buClr>
                <a:srgbClr val="406F8D"/>
              </a:buClr>
              <a:buSzPct val="100000"/>
              <a:buFontTx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Основная категория</a:t>
            </a:r>
          </a:p>
          <a:p>
            <a:pPr lvl="2">
              <a:lnSpc>
                <a:spcPct val="95000"/>
              </a:lnSpc>
              <a:buClr>
                <a:srgbClr val="406F8D"/>
              </a:buClr>
              <a:buSzPct val="100000"/>
              <a:buFontTx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Творческая категория</a:t>
            </a:r>
          </a:p>
          <a:p>
            <a:pPr lvl="2">
              <a:lnSpc>
                <a:spcPct val="95000"/>
              </a:lnSpc>
              <a:buClr>
                <a:srgbClr val="406F8D"/>
              </a:buClr>
              <a:buSzPct val="100000"/>
              <a:buFontTx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Студенческая категория</a:t>
            </a:r>
          </a:p>
          <a:p>
            <a:pPr lvl="2">
              <a:lnSpc>
                <a:spcPct val="95000"/>
              </a:lnSpc>
              <a:buClr>
                <a:srgbClr val="406F8D"/>
              </a:buClr>
              <a:buSzPct val="100000"/>
              <a:buFontTx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Футбол роботов</a:t>
            </a:r>
          </a:p>
        </p:txBody>
      </p:sp>
    </p:spTree>
    <p:extLst>
      <p:ext uri="{BB962C8B-B14F-4D97-AF65-F5344CB8AC3E}">
        <p14:creationId xmlns:p14="http://schemas.microsoft.com/office/powerpoint/2010/main" val="1910316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:\Users\kolotov\Pictures\LEGO\BSBR_logo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464" y="569639"/>
            <a:ext cx="1226314" cy="1622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9040440" y="713656"/>
            <a:ext cx="864096" cy="6674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"/>
          <p:cNvSpPr>
            <a:spLocks noGrp="1" noChangeArrowheads="1"/>
          </p:cNvSpPr>
          <p:nvPr>
            <p:ph type="ctrTitle"/>
          </p:nvPr>
        </p:nvSpPr>
        <p:spPr>
          <a:xfrm>
            <a:off x="1733550" y="923925"/>
            <a:ext cx="7089775" cy="687388"/>
          </a:xfrm>
        </p:spPr>
        <p:txBody>
          <a:bodyPr lIns="0" tIns="0" rIns="0" bIns="0"/>
          <a:lstStyle/>
          <a:p>
            <a:pPr eaLnBrk="1" hangingPunct="1">
              <a:lnSpc>
                <a:spcPct val="95000"/>
              </a:lnSpc>
            </a:pPr>
            <a:r>
              <a:rPr lang="en-US" dirty="0" smtClean="0">
                <a:solidFill>
                  <a:srgbClr val="424456"/>
                </a:solidFill>
                <a:latin typeface="Calibri" pitchFamily="34" charset="0"/>
              </a:rPr>
              <a:t>WRO</a:t>
            </a:r>
            <a:r>
              <a:rPr lang="ru-RU" dirty="0" smtClean="0">
                <a:solidFill>
                  <a:srgbClr val="424456"/>
                </a:solidFill>
                <a:latin typeface="Calibri" pitchFamily="34" charset="0"/>
              </a:rPr>
              <a:t> 2015</a:t>
            </a:r>
            <a:endParaRPr lang="en-US" sz="4000" dirty="0" smtClean="0">
              <a:solidFill>
                <a:srgbClr val="424456"/>
              </a:solidFill>
              <a:latin typeface="Calibri" pitchFamily="34" charset="0"/>
            </a:endParaRPr>
          </a:p>
        </p:txBody>
      </p:sp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399480" y="2345095"/>
            <a:ext cx="9145016" cy="28069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indent="-3429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572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573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7145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1717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6289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0861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5433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Tx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Российский этап – г. Казань (26 – 28 июня)</a:t>
            </a: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Tx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Мировой этап – Катар, г. Доха (6 – 8 ноября)</a:t>
            </a: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Tx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Официальный сайт </a:t>
            </a:r>
            <a:r>
              <a:rPr lang="en-US" sz="3200" dirty="0" smtClean="0">
                <a:solidFill>
                  <a:srgbClr val="424456"/>
                </a:solidFill>
                <a:latin typeface="Calibri" pitchFamily="34" charset="0"/>
              </a:rPr>
              <a:t>WRO 201</a:t>
            </a: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5</a:t>
            </a:r>
            <a:r>
              <a:rPr lang="en-US" sz="3200" dirty="0" smtClean="0">
                <a:solidFill>
                  <a:srgbClr val="424456"/>
                </a:solidFill>
                <a:latin typeface="Calibri" pitchFamily="34" charset="0"/>
              </a:rPr>
              <a:t>:</a:t>
            </a: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 </a:t>
            </a:r>
            <a:r>
              <a:rPr lang="en-US" sz="3200" dirty="0" smtClean="0">
                <a:solidFill>
                  <a:srgbClr val="424456"/>
                </a:solidFill>
                <a:latin typeface="Calibri" pitchFamily="34" charset="0"/>
              </a:rPr>
              <a:t>http://www.wro2015.org</a:t>
            </a:r>
            <a:endParaRPr lang="ru-RU" sz="3200" dirty="0" smtClean="0">
              <a:solidFill>
                <a:srgbClr val="424456"/>
              </a:solidFill>
              <a:latin typeface="Calibri" pitchFamily="34" charset="0"/>
            </a:endParaRP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Tx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Перевод правил на сайте МСР: </a:t>
            </a:r>
            <a:r>
              <a:rPr lang="en-US" sz="3200" dirty="0" smtClean="0">
                <a:solidFill>
                  <a:srgbClr val="424456"/>
                </a:solidFill>
                <a:latin typeface="Calibri" pitchFamily="34" charset="0"/>
              </a:rPr>
              <a:t>http://robolymp.ru/rules</a:t>
            </a:r>
            <a:endParaRPr lang="ru-RU" sz="3200" dirty="0" smtClean="0">
              <a:solidFill>
                <a:srgbClr val="424456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3009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:\Users\kolotov\Pictures\LEGO\BSBR_logo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464" y="569639"/>
            <a:ext cx="1226314" cy="1622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9040440" y="713656"/>
            <a:ext cx="864096" cy="6674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"/>
          <p:cNvSpPr>
            <a:spLocks noGrp="1" noChangeArrowheads="1"/>
          </p:cNvSpPr>
          <p:nvPr>
            <p:ph type="ctrTitle"/>
          </p:nvPr>
        </p:nvSpPr>
        <p:spPr>
          <a:xfrm>
            <a:off x="1733550" y="923925"/>
            <a:ext cx="7089775" cy="687388"/>
          </a:xfrm>
        </p:spPr>
        <p:txBody>
          <a:bodyPr lIns="0" tIns="0" rIns="0" bIns="0"/>
          <a:lstStyle/>
          <a:p>
            <a:pPr eaLnBrk="1" hangingPunct="1">
              <a:lnSpc>
                <a:spcPct val="95000"/>
              </a:lnSpc>
            </a:pPr>
            <a:r>
              <a:rPr lang="ru-RU" dirty="0" smtClean="0">
                <a:solidFill>
                  <a:srgbClr val="424456"/>
                </a:solidFill>
                <a:latin typeface="Calibri" pitchFamily="34" charset="0"/>
              </a:rPr>
              <a:t>Основная категория</a:t>
            </a:r>
            <a:endParaRPr lang="en-US" sz="4000" dirty="0" smtClean="0">
              <a:solidFill>
                <a:srgbClr val="424456"/>
              </a:solidFill>
              <a:latin typeface="Calibri" pitchFamily="34" charset="0"/>
            </a:endParaRPr>
          </a:p>
        </p:txBody>
      </p:sp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399480" y="2345095"/>
            <a:ext cx="9145016" cy="374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indent="-3429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572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573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7145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1717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6289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0861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5433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Tx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Команды должны сконструировать и запрограммировать робота для решения </a:t>
            </a:r>
            <a:r>
              <a:rPr lang="ru-RU" sz="3200" b="1" dirty="0" smtClean="0">
                <a:solidFill>
                  <a:srgbClr val="424456"/>
                </a:solidFill>
                <a:latin typeface="Calibri" pitchFamily="34" charset="0"/>
              </a:rPr>
              <a:t>конкретной</a:t>
            </a: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 задачи</a:t>
            </a: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Tx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3 возрастных группы:</a:t>
            </a:r>
          </a:p>
          <a:p>
            <a:pPr lvl="2">
              <a:lnSpc>
                <a:spcPct val="95000"/>
              </a:lnSpc>
              <a:buClr>
                <a:srgbClr val="406F8D"/>
              </a:buClr>
              <a:buSzPct val="100000"/>
              <a:buFontTx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младшая группа (до 13 лет)</a:t>
            </a:r>
          </a:p>
          <a:p>
            <a:pPr lvl="2">
              <a:lnSpc>
                <a:spcPct val="95000"/>
              </a:lnSpc>
              <a:buClr>
                <a:srgbClr val="406F8D"/>
              </a:buClr>
              <a:buSzPct val="100000"/>
              <a:buFontTx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средняя группа (13-15 лет)</a:t>
            </a:r>
          </a:p>
          <a:p>
            <a:pPr lvl="2">
              <a:lnSpc>
                <a:spcPct val="95000"/>
              </a:lnSpc>
              <a:buClr>
                <a:srgbClr val="406F8D"/>
              </a:buClr>
              <a:buSzPct val="100000"/>
              <a:buFontTx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старшая группа (16-19 лет)</a:t>
            </a: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Tx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Задачи во всех возрастных группах </a:t>
            </a:r>
            <a:r>
              <a:rPr lang="ru-RU" sz="3200" b="1" dirty="0" smtClean="0">
                <a:solidFill>
                  <a:srgbClr val="424456"/>
                </a:solidFill>
                <a:latin typeface="Calibri" pitchFamily="34" charset="0"/>
              </a:rPr>
              <a:t>разные</a:t>
            </a:r>
            <a:endParaRPr lang="en-US" sz="3200" b="1" dirty="0">
              <a:solidFill>
                <a:srgbClr val="424456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0316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:\Users\kolotov\Pictures\LEGO\BSBR_logo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464" y="569639"/>
            <a:ext cx="1226314" cy="1622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9040440" y="713656"/>
            <a:ext cx="864096" cy="6674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"/>
          <p:cNvSpPr>
            <a:spLocks noGrp="1" noChangeArrowheads="1"/>
          </p:cNvSpPr>
          <p:nvPr>
            <p:ph type="ctrTitle"/>
          </p:nvPr>
        </p:nvSpPr>
        <p:spPr>
          <a:xfrm>
            <a:off x="1733550" y="923925"/>
            <a:ext cx="8098978" cy="687388"/>
          </a:xfrm>
        </p:spPr>
        <p:txBody>
          <a:bodyPr lIns="0" tIns="0" rIns="0" bIns="0"/>
          <a:lstStyle/>
          <a:p>
            <a:pPr eaLnBrk="1" hangingPunct="1">
              <a:lnSpc>
                <a:spcPct val="95000"/>
              </a:lnSpc>
            </a:pPr>
            <a:r>
              <a:rPr lang="ru-RU" dirty="0" smtClean="0">
                <a:solidFill>
                  <a:srgbClr val="424456"/>
                </a:solidFill>
                <a:latin typeface="Calibri" pitchFamily="34" charset="0"/>
              </a:rPr>
              <a:t>Общие правила основной категории</a:t>
            </a:r>
            <a:endParaRPr lang="en-US" sz="4000" dirty="0" smtClean="0">
              <a:solidFill>
                <a:srgbClr val="424456"/>
              </a:solidFill>
              <a:latin typeface="Calibri" pitchFamily="34" charset="0"/>
            </a:endParaRPr>
          </a:p>
        </p:txBody>
      </p:sp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399480" y="2345095"/>
            <a:ext cx="9145016" cy="4210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indent="-3429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572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573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7145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1717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6289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0861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5433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Tx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Общие правила применяются ко всем возрастным категориям</a:t>
            </a:r>
            <a:endParaRPr lang="en-US" sz="3200" dirty="0" smtClean="0">
              <a:solidFill>
                <a:srgbClr val="424456"/>
              </a:solidFill>
              <a:latin typeface="Calibri" pitchFamily="34" charset="0"/>
            </a:endParaRP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Tx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Робот должен быть построен только из </a:t>
            </a:r>
            <a:r>
              <a:rPr lang="en-US" sz="3200" b="1" dirty="0" smtClean="0">
                <a:solidFill>
                  <a:srgbClr val="424456"/>
                </a:solidFill>
                <a:latin typeface="Calibri" pitchFamily="34" charset="0"/>
              </a:rPr>
              <a:t>LEGO</a:t>
            </a:r>
            <a:endParaRPr lang="ru-RU" sz="3200" b="1" dirty="0" smtClean="0">
              <a:solidFill>
                <a:srgbClr val="424456"/>
              </a:solidFill>
              <a:latin typeface="Calibri" pitchFamily="34" charset="0"/>
            </a:endParaRP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Tx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Размер робота ограничен: 250 * 250 * 250 мм</a:t>
            </a:r>
            <a:endParaRPr lang="en-US" sz="3200" dirty="0" smtClean="0">
              <a:solidFill>
                <a:srgbClr val="424456"/>
              </a:solidFill>
              <a:latin typeface="Calibri" pitchFamily="34" charset="0"/>
            </a:endParaRP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Tx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1 </a:t>
            </a:r>
            <a:r>
              <a:rPr lang="en-US" sz="3200" dirty="0" smtClean="0">
                <a:solidFill>
                  <a:srgbClr val="424456"/>
                </a:solidFill>
                <a:latin typeface="Calibri" pitchFamily="34" charset="0"/>
              </a:rPr>
              <a:t>EV3 / NXT </a:t>
            </a: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блок</a:t>
            </a: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Tx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У </a:t>
            </a:r>
            <a:r>
              <a:rPr lang="en-US" sz="3200" dirty="0" smtClean="0">
                <a:solidFill>
                  <a:srgbClr val="424456"/>
                </a:solidFill>
                <a:latin typeface="Calibri" pitchFamily="34" charset="0"/>
              </a:rPr>
              <a:t>EV3 </a:t>
            </a: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можно использовать 4 мотора</a:t>
            </a: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Tx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Разрешены все датчики </a:t>
            </a:r>
            <a:r>
              <a:rPr lang="en-US" sz="3200" dirty="0" smtClean="0">
                <a:solidFill>
                  <a:srgbClr val="424456"/>
                </a:solidFill>
                <a:latin typeface="Calibri" pitchFamily="34" charset="0"/>
              </a:rPr>
              <a:t>NXT /</a:t>
            </a: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 </a:t>
            </a:r>
            <a:r>
              <a:rPr lang="en-US" sz="3200" dirty="0" smtClean="0">
                <a:solidFill>
                  <a:srgbClr val="424456"/>
                </a:solidFill>
                <a:latin typeface="Calibri" pitchFamily="34" charset="0"/>
              </a:rPr>
              <a:t>EV3 </a:t>
            </a: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(в т.ч. </a:t>
            </a:r>
            <a:r>
              <a:rPr lang="en-US" sz="3200" dirty="0" smtClean="0">
                <a:solidFill>
                  <a:srgbClr val="424456"/>
                </a:solidFill>
                <a:latin typeface="Calibri" pitchFamily="34" charset="0"/>
              </a:rPr>
              <a:t>EV3 </a:t>
            </a: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гироскоп)</a:t>
            </a: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Tx/>
              <a:buChar char="•"/>
            </a:pPr>
            <a:r>
              <a:rPr lang="en-US" sz="3200" dirty="0" smtClean="0">
                <a:solidFill>
                  <a:srgbClr val="424456"/>
                </a:solidFill>
                <a:latin typeface="Calibri" pitchFamily="34" charset="0"/>
              </a:rPr>
              <a:t>Bluetooth </a:t>
            </a: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и </a:t>
            </a:r>
            <a:r>
              <a:rPr lang="en-US" sz="3200" dirty="0" smtClean="0">
                <a:solidFill>
                  <a:srgbClr val="424456"/>
                </a:solidFill>
                <a:latin typeface="Calibri" pitchFamily="34" charset="0"/>
              </a:rPr>
              <a:t>Wi-Fi </a:t>
            </a: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отключены</a:t>
            </a:r>
          </a:p>
        </p:txBody>
      </p:sp>
    </p:spTree>
    <p:extLst>
      <p:ext uri="{BB962C8B-B14F-4D97-AF65-F5344CB8AC3E}">
        <p14:creationId xmlns:p14="http://schemas.microsoft.com/office/powerpoint/2010/main" val="1910316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:\Users\kolotov\Pictures\LEGO\BSBR_logo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464" y="569639"/>
            <a:ext cx="1226314" cy="1622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9040440" y="713656"/>
            <a:ext cx="864096" cy="6674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"/>
          <p:cNvSpPr>
            <a:spLocks noGrp="1" noChangeArrowheads="1"/>
          </p:cNvSpPr>
          <p:nvPr>
            <p:ph type="ctrTitle"/>
          </p:nvPr>
        </p:nvSpPr>
        <p:spPr>
          <a:xfrm>
            <a:off x="1733550" y="923925"/>
            <a:ext cx="7954962" cy="687388"/>
          </a:xfrm>
        </p:spPr>
        <p:txBody>
          <a:bodyPr lIns="0" tIns="0" rIns="0" bIns="0"/>
          <a:lstStyle/>
          <a:p>
            <a:pPr eaLnBrk="1" hangingPunct="1">
              <a:lnSpc>
                <a:spcPct val="95000"/>
              </a:lnSpc>
            </a:pPr>
            <a:r>
              <a:rPr lang="en-US" dirty="0" smtClean="0">
                <a:solidFill>
                  <a:srgbClr val="424456"/>
                </a:solidFill>
                <a:latin typeface="Calibri" pitchFamily="34" charset="0"/>
              </a:rPr>
              <a:t>WRO</a:t>
            </a:r>
            <a:r>
              <a:rPr lang="ru-RU" dirty="0" smtClean="0">
                <a:solidFill>
                  <a:srgbClr val="424456"/>
                </a:solidFill>
                <a:latin typeface="Calibri" pitchFamily="34" charset="0"/>
              </a:rPr>
              <a:t> 2015 - Основная категория</a:t>
            </a:r>
            <a:endParaRPr lang="en-US" sz="4000" dirty="0" smtClean="0">
              <a:solidFill>
                <a:srgbClr val="424456"/>
              </a:solidFill>
              <a:latin typeface="Calibri" pitchFamily="34" charset="0"/>
            </a:endParaRPr>
          </a:p>
        </p:txBody>
      </p:sp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399480" y="2345095"/>
            <a:ext cx="9145016" cy="18712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indent="-3429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572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573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7145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1717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6289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0861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5433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Tx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Младшая группа – Ловля жемчуга</a:t>
            </a: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Tx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Средняя группа – Поиск сокровищ</a:t>
            </a: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Tx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Старшая группа – Восхождение на горы</a:t>
            </a: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</a:pPr>
            <a:endParaRPr lang="ru-RU" sz="3200" dirty="0" smtClean="0">
              <a:solidFill>
                <a:srgbClr val="424456"/>
              </a:solidFill>
              <a:latin typeface="Calibri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21492" y="4170040"/>
            <a:ext cx="3866420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905060" y="5754216"/>
            <a:ext cx="4495420" cy="1579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5403601" y="3912050"/>
            <a:ext cx="3492823" cy="17701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10316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040440" y="713656"/>
            <a:ext cx="864096" cy="6674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"/>
          <p:cNvSpPr>
            <a:spLocks noGrp="1" noChangeArrowheads="1"/>
          </p:cNvSpPr>
          <p:nvPr>
            <p:ph type="ctrTitle"/>
          </p:nvPr>
        </p:nvSpPr>
        <p:spPr>
          <a:xfrm>
            <a:off x="1733550" y="923925"/>
            <a:ext cx="8098978" cy="687388"/>
          </a:xfrm>
        </p:spPr>
        <p:txBody>
          <a:bodyPr lIns="0" tIns="0" rIns="0" bIns="0"/>
          <a:lstStyle/>
          <a:p>
            <a:pPr eaLnBrk="1" hangingPunct="1">
              <a:lnSpc>
                <a:spcPct val="95000"/>
              </a:lnSpc>
            </a:pPr>
            <a:r>
              <a:rPr lang="ru-RU" dirty="0" smtClean="0">
                <a:solidFill>
                  <a:srgbClr val="424456"/>
                </a:solidFill>
                <a:latin typeface="Calibri" pitchFamily="34" charset="0"/>
              </a:rPr>
              <a:t>Поиск сокровищ – Игровое поле</a:t>
            </a:r>
            <a:endParaRPr lang="en-US" sz="4000" dirty="0" smtClean="0">
              <a:solidFill>
                <a:srgbClr val="424456"/>
              </a:solidFill>
              <a:latin typeface="Calibri" pitchFamily="34" charset="0"/>
            </a:endParaRPr>
          </a:p>
        </p:txBody>
      </p:sp>
      <p:pic>
        <p:nvPicPr>
          <p:cNvPr id="6" name="Picture 5" descr="C:\Users\kolotov\Pictures\LEGO\BSBR_logo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464" y="497632"/>
            <a:ext cx="1226314" cy="1622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12895" y="2441848"/>
            <a:ext cx="9519633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10316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:\Users\kolotov\Pictures\LEGO\BSBR_logo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464" y="569639"/>
            <a:ext cx="1226314" cy="1622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9040440" y="713656"/>
            <a:ext cx="864096" cy="6674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"/>
          <p:cNvSpPr>
            <a:spLocks noGrp="1" noChangeArrowheads="1"/>
          </p:cNvSpPr>
          <p:nvPr>
            <p:ph type="ctrTitle"/>
          </p:nvPr>
        </p:nvSpPr>
        <p:spPr>
          <a:xfrm>
            <a:off x="1733550" y="923925"/>
            <a:ext cx="8098978" cy="687388"/>
          </a:xfrm>
        </p:spPr>
        <p:txBody>
          <a:bodyPr lIns="0" tIns="0" rIns="0" bIns="0"/>
          <a:lstStyle/>
          <a:p>
            <a:pPr eaLnBrk="1" hangingPunct="1">
              <a:lnSpc>
                <a:spcPct val="95000"/>
              </a:lnSpc>
            </a:pPr>
            <a:r>
              <a:rPr lang="ru-RU" dirty="0" smtClean="0">
                <a:solidFill>
                  <a:srgbClr val="424456"/>
                </a:solidFill>
                <a:latin typeface="Calibri" pitchFamily="34" charset="0"/>
              </a:rPr>
              <a:t>Поиск сокровищ - Задание</a:t>
            </a:r>
            <a:endParaRPr lang="en-US" sz="4000" dirty="0" smtClean="0">
              <a:solidFill>
                <a:srgbClr val="424456"/>
              </a:solidFill>
              <a:latin typeface="Calibri" pitchFamily="34" charset="0"/>
            </a:endParaRPr>
          </a:p>
        </p:txBody>
      </p:sp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399480" y="2345095"/>
            <a:ext cx="9145016" cy="18712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indent="-3429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572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573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7145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1717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6289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0861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5433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Tx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Робот должен:</a:t>
            </a:r>
          </a:p>
          <a:p>
            <a:pPr lvl="2">
              <a:lnSpc>
                <a:spcPct val="95000"/>
              </a:lnSpc>
              <a:buClr>
                <a:srgbClr val="406F8D"/>
              </a:buClr>
              <a:buSzPct val="100000"/>
              <a:buFontTx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собрать 5 артефактов</a:t>
            </a:r>
          </a:p>
          <a:p>
            <a:pPr lvl="2">
              <a:lnSpc>
                <a:spcPct val="95000"/>
              </a:lnSpc>
              <a:buClr>
                <a:srgbClr val="406F8D"/>
              </a:buClr>
              <a:buSzPct val="100000"/>
              <a:buFontTx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отвезти артефакты на базу</a:t>
            </a:r>
          </a:p>
          <a:p>
            <a:pPr lvl="2">
              <a:lnSpc>
                <a:spcPct val="95000"/>
              </a:lnSpc>
              <a:buClr>
                <a:srgbClr val="406F8D"/>
              </a:buClr>
              <a:buSzPct val="100000"/>
              <a:buFontTx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не перемещать опасные артефакты  </a:t>
            </a:r>
            <a:endParaRPr lang="ru-RU" sz="3200" dirty="0">
              <a:solidFill>
                <a:srgbClr val="424456"/>
              </a:solidFill>
              <a:latin typeface="Calibri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512" y="4282685"/>
            <a:ext cx="4803571" cy="30557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/>
          <a:srcRect b="14346"/>
          <a:stretch>
            <a:fillRect/>
          </a:stretch>
        </p:blipFill>
        <p:spPr bwMode="auto">
          <a:xfrm>
            <a:off x="5923131" y="4314056"/>
            <a:ext cx="3694738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10316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:\Users\kolotov\Pictures\LEGO\BSBR_logo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464" y="569639"/>
            <a:ext cx="1226314" cy="1622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9040440" y="713656"/>
            <a:ext cx="864096" cy="6674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"/>
          <p:cNvSpPr>
            <a:spLocks noGrp="1" noChangeArrowheads="1"/>
          </p:cNvSpPr>
          <p:nvPr>
            <p:ph type="ctrTitle"/>
          </p:nvPr>
        </p:nvSpPr>
        <p:spPr>
          <a:xfrm>
            <a:off x="1733550" y="923925"/>
            <a:ext cx="8098978" cy="687388"/>
          </a:xfrm>
        </p:spPr>
        <p:txBody>
          <a:bodyPr lIns="0" tIns="0" rIns="0" bIns="0"/>
          <a:lstStyle/>
          <a:p>
            <a:pPr eaLnBrk="1" hangingPunct="1">
              <a:lnSpc>
                <a:spcPct val="95000"/>
              </a:lnSpc>
            </a:pPr>
            <a:r>
              <a:rPr lang="ru-RU" dirty="0" smtClean="0">
                <a:solidFill>
                  <a:srgbClr val="424456"/>
                </a:solidFill>
                <a:latin typeface="Calibri" pitchFamily="34" charset="0"/>
              </a:rPr>
              <a:t>Поиск сокровищ – </a:t>
            </a:r>
            <a:br>
              <a:rPr lang="ru-RU" dirty="0" smtClean="0">
                <a:solidFill>
                  <a:srgbClr val="424456"/>
                </a:solidFill>
                <a:latin typeface="Calibri" pitchFamily="34" charset="0"/>
              </a:rPr>
            </a:br>
            <a:r>
              <a:rPr lang="ru-RU" dirty="0" smtClean="0">
                <a:solidFill>
                  <a:srgbClr val="424456"/>
                </a:solidFill>
                <a:latin typeface="Calibri" pitchFamily="34" charset="0"/>
              </a:rPr>
              <a:t>Координатная система</a:t>
            </a:r>
            <a:endParaRPr lang="en-US" sz="4000" dirty="0" smtClean="0">
              <a:solidFill>
                <a:srgbClr val="424456"/>
              </a:solidFill>
              <a:latin typeface="Calibri" pitchFamily="34" charset="0"/>
            </a:endParaRPr>
          </a:p>
        </p:txBody>
      </p:sp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399480" y="2345095"/>
            <a:ext cx="9145016" cy="28069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indent="-3429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572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573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7145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1717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6289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0861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5433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Tx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Координатная система:</a:t>
            </a:r>
          </a:p>
          <a:p>
            <a:pPr marL="114300" lvl="1" indent="0">
              <a:lnSpc>
                <a:spcPct val="95000"/>
              </a:lnSpc>
              <a:buClr>
                <a:srgbClr val="406F8D"/>
              </a:buClr>
              <a:buSzPct val="100000"/>
            </a:pPr>
            <a:endParaRPr lang="ru-RU" sz="3200" dirty="0" smtClean="0">
              <a:solidFill>
                <a:srgbClr val="424456"/>
              </a:solidFill>
              <a:latin typeface="Calibri" pitchFamily="34" charset="0"/>
            </a:endParaRP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Tx/>
              <a:buChar char="•"/>
            </a:pPr>
            <a:endParaRPr lang="ru-RU" sz="3200" dirty="0" smtClean="0">
              <a:solidFill>
                <a:srgbClr val="424456"/>
              </a:solidFill>
              <a:latin typeface="Calibri" pitchFamily="34" charset="0"/>
            </a:endParaRP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Tx/>
              <a:buChar char="•"/>
            </a:pPr>
            <a:endParaRPr lang="ru-RU" sz="3200" dirty="0" smtClean="0">
              <a:solidFill>
                <a:srgbClr val="424456"/>
              </a:solidFill>
              <a:latin typeface="Calibri" pitchFamily="34" charset="0"/>
            </a:endParaRP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Tx/>
              <a:buChar char="•"/>
            </a:pPr>
            <a:endParaRPr lang="ru-RU" sz="3200" dirty="0" smtClean="0">
              <a:solidFill>
                <a:srgbClr val="424456"/>
              </a:solidFill>
              <a:latin typeface="Calibri" pitchFamily="34" charset="0"/>
            </a:endParaRP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</a:pPr>
            <a:endParaRPr lang="ru-RU" sz="3200" dirty="0" smtClean="0">
              <a:solidFill>
                <a:srgbClr val="424456"/>
              </a:solidFill>
              <a:latin typeface="Calibri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5400000">
            <a:off x="5952045" y="3730043"/>
            <a:ext cx="4643047" cy="24987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071888" y="2945904"/>
            <a:ext cx="1512168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1119560" y="3585265"/>
            <a:ext cx="23042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Calibri" pitchFamily="34" charset="0"/>
                <a:cs typeface="Calibri" pitchFamily="34" charset="0"/>
              </a:rPr>
              <a:t>цвет строк</a:t>
            </a:r>
            <a:endParaRPr lang="ru-RU" sz="32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975544" y="3089920"/>
            <a:ext cx="4104456" cy="158417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/>
          <p:cNvSpPr txBox="1"/>
          <p:nvPr/>
        </p:nvSpPr>
        <p:spPr>
          <a:xfrm>
            <a:off x="1119560" y="4890120"/>
            <a:ext cx="23042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Calibri" pitchFamily="34" charset="0"/>
                <a:cs typeface="Calibri" pitchFamily="34" charset="0"/>
              </a:rPr>
              <a:t>цвет столбцов</a:t>
            </a:r>
            <a:endParaRPr lang="ru-RU" sz="32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975544" y="4674096"/>
            <a:ext cx="4104456" cy="158417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/>
          <p:cNvSpPr txBox="1"/>
          <p:nvPr/>
        </p:nvSpPr>
        <p:spPr>
          <a:xfrm>
            <a:off x="975544" y="6330280"/>
            <a:ext cx="367240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Calibri" pitchFamily="34" charset="0"/>
                <a:cs typeface="Calibri" pitchFamily="34" charset="0"/>
              </a:rPr>
              <a:t>координаты первого артефакта</a:t>
            </a:r>
            <a:endParaRPr lang="ru-RU" sz="32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975544" y="6258272"/>
            <a:ext cx="4104456" cy="11521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0316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:\Users\kolotov\Pictures\LEGO\BSBR_logo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464" y="569639"/>
            <a:ext cx="1226314" cy="1622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9040440" y="713656"/>
            <a:ext cx="864096" cy="6674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"/>
          <p:cNvSpPr>
            <a:spLocks noGrp="1" noChangeArrowheads="1"/>
          </p:cNvSpPr>
          <p:nvPr>
            <p:ph type="ctrTitle"/>
          </p:nvPr>
        </p:nvSpPr>
        <p:spPr>
          <a:xfrm>
            <a:off x="1733550" y="923925"/>
            <a:ext cx="7089775" cy="687388"/>
          </a:xfrm>
        </p:spPr>
        <p:txBody>
          <a:bodyPr lIns="0" tIns="0" rIns="0" bIns="0"/>
          <a:lstStyle/>
          <a:p>
            <a:pPr eaLnBrk="1" hangingPunct="1">
              <a:lnSpc>
                <a:spcPct val="95000"/>
              </a:lnSpc>
            </a:pPr>
            <a:r>
              <a:rPr lang="ru-RU" dirty="0" smtClean="0">
                <a:solidFill>
                  <a:srgbClr val="424456"/>
                </a:solidFill>
                <a:latin typeface="Calibri" pitchFamily="34" charset="0"/>
              </a:rPr>
              <a:t>Базовая конструкция робота</a:t>
            </a:r>
            <a:endParaRPr lang="en-US" sz="4000" dirty="0" smtClean="0">
              <a:solidFill>
                <a:srgbClr val="424456"/>
              </a:solidFill>
              <a:latin typeface="Calibri" pitchFamily="34" charset="0"/>
            </a:endParaRPr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399480" y="2345095"/>
            <a:ext cx="9577064" cy="467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indent="-3429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572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573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7145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1717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6289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0861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5433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Tx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Робот «5 </a:t>
            </a:r>
            <a:r>
              <a:rPr lang="en-US" sz="3200" dirty="0" smtClean="0">
                <a:solidFill>
                  <a:srgbClr val="424456"/>
                </a:solidFill>
                <a:latin typeface="Calibri" pitchFamily="34" charset="0"/>
              </a:rPr>
              <a:t>minute </a:t>
            </a:r>
            <a:r>
              <a:rPr lang="en-US" sz="3200" dirty="0" err="1" smtClean="0">
                <a:solidFill>
                  <a:srgbClr val="424456"/>
                </a:solidFill>
                <a:latin typeface="Calibri" pitchFamily="34" charset="0"/>
              </a:rPr>
              <a:t>bot</a:t>
            </a: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»</a:t>
            </a:r>
            <a:r>
              <a:rPr lang="en-US" sz="3200" dirty="0" smtClean="0">
                <a:solidFill>
                  <a:srgbClr val="424456"/>
                </a:solidFill>
                <a:latin typeface="Calibri" pitchFamily="34" charset="0"/>
              </a:rPr>
              <a:t> </a:t>
            </a: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с небольшими дополнениями:</a:t>
            </a:r>
          </a:p>
        </p:txBody>
      </p:sp>
      <p:pic>
        <p:nvPicPr>
          <p:cNvPr id="1027" name="Picture 3" descr="D:\My Dropbox\Camera Uploads\2015-03-21 14.40.32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628532" y="2945904"/>
            <a:ext cx="4131988" cy="4232679"/>
          </a:xfrm>
          <a:prstGeom prst="rect">
            <a:avLst/>
          </a:prstGeom>
          <a:noFill/>
        </p:spPr>
      </p:pic>
      <p:pic>
        <p:nvPicPr>
          <p:cNvPr id="1028" name="Picture 4" descr="D:\My Dropbox\Camera Uploads\2015-03-15 21.20.04.jpg"/>
          <p:cNvPicPr>
            <a:picLocks noChangeAspect="1" noChangeArrowheads="1"/>
          </p:cNvPicPr>
          <p:nvPr/>
        </p:nvPicPr>
        <p:blipFill>
          <a:blip r:embed="rId4" cstate="email"/>
          <a:srcRect l="15797" r="5216"/>
          <a:stretch>
            <a:fillRect/>
          </a:stretch>
        </p:blipFill>
        <p:spPr bwMode="auto">
          <a:xfrm>
            <a:off x="471488" y="3305944"/>
            <a:ext cx="5040560" cy="381642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10316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040440" y="713656"/>
            <a:ext cx="864096" cy="6674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"/>
          <p:cNvSpPr>
            <a:spLocks noGrp="1" noChangeArrowheads="1"/>
          </p:cNvSpPr>
          <p:nvPr>
            <p:ph type="ctrTitle"/>
          </p:nvPr>
        </p:nvSpPr>
        <p:spPr>
          <a:xfrm>
            <a:off x="1733550" y="923925"/>
            <a:ext cx="8098978" cy="687388"/>
          </a:xfrm>
        </p:spPr>
        <p:txBody>
          <a:bodyPr lIns="0" tIns="0" rIns="0" bIns="0"/>
          <a:lstStyle/>
          <a:p>
            <a:pPr eaLnBrk="1" hangingPunct="1">
              <a:lnSpc>
                <a:spcPct val="95000"/>
              </a:lnSpc>
            </a:pPr>
            <a:r>
              <a:rPr lang="ru-RU" dirty="0" smtClean="0">
                <a:solidFill>
                  <a:srgbClr val="424456"/>
                </a:solidFill>
                <a:latin typeface="Calibri" pitchFamily="34" charset="0"/>
              </a:rPr>
              <a:t>Поиск сокровищ – </a:t>
            </a:r>
            <a:br>
              <a:rPr lang="ru-RU" dirty="0" smtClean="0">
                <a:solidFill>
                  <a:srgbClr val="424456"/>
                </a:solidFill>
                <a:latin typeface="Calibri" pitchFamily="34" charset="0"/>
              </a:rPr>
            </a:br>
            <a:r>
              <a:rPr lang="ru-RU" dirty="0" smtClean="0">
                <a:solidFill>
                  <a:srgbClr val="424456"/>
                </a:solidFill>
                <a:latin typeface="Calibri" pitchFamily="34" charset="0"/>
              </a:rPr>
              <a:t>Общий алгоритм</a:t>
            </a:r>
            <a:endParaRPr lang="en-US" sz="4000" dirty="0" smtClean="0">
              <a:solidFill>
                <a:srgbClr val="424456"/>
              </a:solidFill>
              <a:latin typeface="Calibri" pitchFamily="34" charset="0"/>
            </a:endParaRPr>
          </a:p>
        </p:txBody>
      </p:sp>
      <p:pic>
        <p:nvPicPr>
          <p:cNvPr id="6" name="Picture 5" descr="C:\Users\kolotov\Pictures\LEGO\BSBR_logo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464" y="497632"/>
            <a:ext cx="1226314" cy="1622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448" y="2441848"/>
            <a:ext cx="9930739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399480" y="6690320"/>
            <a:ext cx="9361040" cy="467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indent="-3429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572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573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7145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1717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6289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0861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5433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Tx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Пример решения: </a:t>
            </a:r>
            <a:r>
              <a:rPr lang="en-US" sz="3200" dirty="0" smtClean="0">
                <a:solidFill>
                  <a:srgbClr val="424456"/>
                </a:solidFill>
                <a:latin typeface="Calibri" pitchFamily="34" charset="0"/>
              </a:rPr>
              <a:t>http://youtu.be/4uALSzXZN-U</a:t>
            </a:r>
            <a:endParaRPr lang="ru-RU" sz="3200" dirty="0" smtClean="0">
              <a:solidFill>
                <a:srgbClr val="424456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0316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:\Users\kolotov\Pictures\LEGO\BSBR_logo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464" y="569639"/>
            <a:ext cx="1226314" cy="1622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9040440" y="713656"/>
            <a:ext cx="864096" cy="6674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"/>
          <p:cNvSpPr>
            <a:spLocks noGrp="1" noChangeArrowheads="1"/>
          </p:cNvSpPr>
          <p:nvPr>
            <p:ph type="ctrTitle"/>
          </p:nvPr>
        </p:nvSpPr>
        <p:spPr>
          <a:xfrm>
            <a:off x="1733550" y="923925"/>
            <a:ext cx="8098978" cy="687388"/>
          </a:xfrm>
        </p:spPr>
        <p:txBody>
          <a:bodyPr lIns="0" tIns="0" rIns="0" bIns="0"/>
          <a:lstStyle/>
          <a:p>
            <a:pPr eaLnBrk="1" hangingPunct="1">
              <a:lnSpc>
                <a:spcPct val="95000"/>
              </a:lnSpc>
            </a:pPr>
            <a:r>
              <a:rPr lang="ru-RU" dirty="0" smtClean="0">
                <a:solidFill>
                  <a:srgbClr val="424456"/>
                </a:solidFill>
                <a:latin typeface="Calibri" pitchFamily="34" charset="0"/>
              </a:rPr>
              <a:t>1. Считать шифр карты – общий алгоритм</a:t>
            </a:r>
            <a:endParaRPr lang="en-US" sz="4000" dirty="0" smtClean="0">
              <a:solidFill>
                <a:srgbClr val="424456"/>
              </a:solidFill>
              <a:latin typeface="Calibri" pitchFamily="34" charset="0"/>
            </a:endParaRPr>
          </a:p>
        </p:txBody>
      </p:sp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399480" y="2345095"/>
            <a:ext cx="6336704" cy="3274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indent="-3429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572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573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7145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1717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6289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0861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5433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Tx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Движение по линии</a:t>
            </a: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Tx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Считывание шифра</a:t>
            </a:r>
          </a:p>
          <a:p>
            <a:pPr lvl="2">
              <a:lnSpc>
                <a:spcPct val="95000"/>
              </a:lnSpc>
              <a:buClr>
                <a:srgbClr val="406F8D"/>
              </a:buClr>
              <a:buSzPct val="100000"/>
              <a:buFontTx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координаты 1-го артефакта</a:t>
            </a:r>
          </a:p>
          <a:p>
            <a:pPr lvl="2">
              <a:lnSpc>
                <a:spcPct val="95000"/>
              </a:lnSpc>
              <a:buClr>
                <a:srgbClr val="406F8D"/>
              </a:buClr>
              <a:buSzPct val="100000"/>
              <a:buFontTx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цвета столбцов</a:t>
            </a:r>
          </a:p>
          <a:p>
            <a:pPr lvl="2">
              <a:lnSpc>
                <a:spcPct val="95000"/>
              </a:lnSpc>
              <a:buClr>
                <a:srgbClr val="406F8D"/>
              </a:buClr>
              <a:buSzPct val="100000"/>
              <a:buFontTx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цвета строк</a:t>
            </a: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Tx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Выезд на координатную сетку</a:t>
            </a: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</a:pPr>
            <a:endParaRPr lang="ru-RU" sz="3200" dirty="0" smtClean="0">
              <a:solidFill>
                <a:srgbClr val="424456"/>
              </a:solidFill>
              <a:latin typeface="Calibri" pitchFamily="34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585703" y="2441848"/>
            <a:ext cx="2030801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Прямая со стрелкой 9"/>
          <p:cNvCxnSpPr/>
          <p:nvPr/>
        </p:nvCxnSpPr>
        <p:spPr>
          <a:xfrm rot="5400000" flipH="1" flipV="1">
            <a:off x="6196918" y="4853322"/>
            <a:ext cx="3528392" cy="1588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7960320" y="2955082"/>
            <a:ext cx="864096" cy="1588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rot="5400000">
            <a:off x="7997118" y="3917218"/>
            <a:ext cx="1656184" cy="1588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8009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:\Users\kolotov\Pictures\LEGO\BSBR_logo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464" y="569639"/>
            <a:ext cx="1226314" cy="1622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9040440" y="713656"/>
            <a:ext cx="864096" cy="6674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"/>
          <p:cNvSpPr>
            <a:spLocks noGrp="1" noChangeArrowheads="1"/>
          </p:cNvSpPr>
          <p:nvPr>
            <p:ph type="ctrTitle"/>
          </p:nvPr>
        </p:nvSpPr>
        <p:spPr>
          <a:xfrm>
            <a:off x="1733550" y="923925"/>
            <a:ext cx="8098978" cy="687388"/>
          </a:xfrm>
        </p:spPr>
        <p:txBody>
          <a:bodyPr lIns="0" tIns="0" rIns="0" bIns="0"/>
          <a:lstStyle/>
          <a:p>
            <a:pPr eaLnBrk="1" hangingPunct="1">
              <a:lnSpc>
                <a:spcPct val="95000"/>
              </a:lnSpc>
            </a:pPr>
            <a:r>
              <a:rPr lang="ru-RU" dirty="0" smtClean="0">
                <a:solidFill>
                  <a:srgbClr val="424456"/>
                </a:solidFill>
                <a:latin typeface="Calibri" pitchFamily="34" charset="0"/>
              </a:rPr>
              <a:t>1. Считать шифр карты</a:t>
            </a:r>
            <a:endParaRPr lang="en-US" sz="4000" dirty="0" smtClean="0">
              <a:solidFill>
                <a:srgbClr val="424456"/>
              </a:solidFill>
              <a:latin typeface="Calibri" pitchFamily="34" charset="0"/>
            </a:endParaRPr>
          </a:p>
        </p:txBody>
      </p:sp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399480" y="2345095"/>
            <a:ext cx="6624736" cy="2339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indent="-3429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572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573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7145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1717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6289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0861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5433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lvl="1">
              <a:lnSpc>
                <a:spcPct val="95000"/>
              </a:lnSpc>
              <a:buClr>
                <a:srgbClr val="406F8D"/>
              </a:buClr>
              <a:buSzPct val="100000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1.1 Движение по линии</a:t>
            </a: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1.2 Считывание шифра</a:t>
            </a: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      1.2.1 координаты 1-го артефакта</a:t>
            </a: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      1.2.2 цвета столбцов</a:t>
            </a: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      1.2.3 цвета строк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585703" y="2441848"/>
            <a:ext cx="2030801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Прямая со стрелкой 9"/>
          <p:cNvCxnSpPr/>
          <p:nvPr/>
        </p:nvCxnSpPr>
        <p:spPr>
          <a:xfrm rot="5400000" flipH="1" flipV="1">
            <a:off x="6196918" y="4853322"/>
            <a:ext cx="3528392" cy="1588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7960320" y="2955082"/>
            <a:ext cx="864096" cy="1588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rot="5400000">
            <a:off x="7997118" y="3917218"/>
            <a:ext cx="1656184" cy="1588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8009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:\Users\kolotov\Pictures\LEGO\BSBR_logo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464" y="569639"/>
            <a:ext cx="1226314" cy="1622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9040440" y="713656"/>
            <a:ext cx="864096" cy="6674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"/>
          <p:cNvSpPr>
            <a:spLocks noGrp="1" noChangeArrowheads="1"/>
          </p:cNvSpPr>
          <p:nvPr>
            <p:ph type="ctrTitle"/>
          </p:nvPr>
        </p:nvSpPr>
        <p:spPr>
          <a:xfrm>
            <a:off x="1733550" y="923925"/>
            <a:ext cx="8098978" cy="687388"/>
          </a:xfrm>
        </p:spPr>
        <p:txBody>
          <a:bodyPr lIns="0" tIns="0" rIns="0" bIns="0"/>
          <a:lstStyle/>
          <a:p>
            <a:pPr eaLnBrk="1" hangingPunct="1">
              <a:lnSpc>
                <a:spcPct val="95000"/>
              </a:lnSpc>
            </a:pPr>
            <a:r>
              <a:rPr lang="ru-RU" dirty="0" smtClean="0">
                <a:solidFill>
                  <a:srgbClr val="424456"/>
                </a:solidFill>
                <a:latin typeface="Calibri" pitchFamily="34" charset="0"/>
              </a:rPr>
              <a:t>1.1 Движение по линии</a:t>
            </a:r>
            <a:endParaRPr lang="en-US" sz="4000" dirty="0" smtClean="0">
              <a:solidFill>
                <a:srgbClr val="424456"/>
              </a:solidFill>
              <a:latin typeface="Calibri" pitchFamily="34" charset="0"/>
            </a:endParaRPr>
          </a:p>
        </p:txBody>
      </p:sp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399480" y="2345095"/>
            <a:ext cx="9073008" cy="14034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indent="-3429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572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573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7145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1717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6289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0861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5433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Универсальный алгоритм для всей задачи</a:t>
            </a: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Пропорциональный регулятор с 1 датчиком</a:t>
            </a: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</a:pPr>
            <a:endParaRPr lang="ru-RU" sz="3200" dirty="0" smtClean="0">
              <a:solidFill>
                <a:srgbClr val="424456"/>
              </a:solidFill>
              <a:latin typeface="Calibri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87106" y="3593976"/>
            <a:ext cx="8957390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08009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6240512" y="4098032"/>
            <a:ext cx="1071736" cy="936104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Picture 5" descr="C:\Users\kolotov\Pictures\LEGO\BSBR_logo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464" y="569639"/>
            <a:ext cx="1226314" cy="1622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9040440" y="713656"/>
            <a:ext cx="864096" cy="6674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"/>
          <p:cNvSpPr>
            <a:spLocks noGrp="1" noChangeArrowheads="1"/>
          </p:cNvSpPr>
          <p:nvPr>
            <p:ph type="ctrTitle"/>
          </p:nvPr>
        </p:nvSpPr>
        <p:spPr>
          <a:xfrm>
            <a:off x="1733550" y="923925"/>
            <a:ext cx="8098978" cy="687388"/>
          </a:xfrm>
        </p:spPr>
        <p:txBody>
          <a:bodyPr lIns="0" tIns="0" rIns="0" bIns="0"/>
          <a:lstStyle/>
          <a:p>
            <a:pPr eaLnBrk="1" hangingPunct="1">
              <a:lnSpc>
                <a:spcPct val="95000"/>
              </a:lnSpc>
            </a:pPr>
            <a:r>
              <a:rPr lang="ru-RU" dirty="0" smtClean="0">
                <a:solidFill>
                  <a:srgbClr val="424456"/>
                </a:solidFill>
                <a:latin typeface="Calibri" pitchFamily="34" charset="0"/>
              </a:rPr>
              <a:t>1.2 Считывание шифра</a:t>
            </a:r>
            <a:endParaRPr lang="en-US" sz="4000" dirty="0" smtClean="0">
              <a:solidFill>
                <a:srgbClr val="424456"/>
              </a:solidFill>
              <a:latin typeface="Calibri" pitchFamily="34" charset="0"/>
            </a:endParaRPr>
          </a:p>
        </p:txBody>
      </p:sp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399480" y="2345095"/>
            <a:ext cx="9073008" cy="5146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indent="-3429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572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573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7145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1717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6289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0861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5433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Решим промежуточную задачу – робот едет вдоль линии и говорит цвета плиток</a:t>
            </a: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endParaRPr lang="ru-RU" sz="3200" dirty="0" smtClean="0">
              <a:solidFill>
                <a:srgbClr val="424456"/>
              </a:solidFill>
              <a:latin typeface="Calibri" pitchFamily="34" charset="0"/>
            </a:endParaRP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endParaRPr lang="ru-RU" sz="3200" dirty="0" smtClean="0">
              <a:solidFill>
                <a:srgbClr val="424456"/>
              </a:solidFill>
              <a:latin typeface="Calibri" pitchFamily="34" charset="0"/>
            </a:endParaRP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endParaRPr lang="ru-RU" sz="3200" dirty="0" smtClean="0">
              <a:solidFill>
                <a:srgbClr val="424456"/>
              </a:solidFill>
              <a:latin typeface="Calibri" pitchFamily="34" charset="0"/>
            </a:endParaRP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endParaRPr lang="ru-RU" sz="3200" dirty="0" smtClean="0">
              <a:solidFill>
                <a:srgbClr val="424456"/>
              </a:solidFill>
              <a:latin typeface="Calibri" pitchFamily="34" charset="0"/>
            </a:endParaRP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endParaRPr lang="ru-RU" sz="3200" dirty="0" smtClean="0">
              <a:solidFill>
                <a:srgbClr val="424456"/>
              </a:solidFill>
              <a:latin typeface="Calibri" pitchFamily="34" charset="0"/>
            </a:endParaRP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endParaRPr lang="ru-RU" sz="3200" dirty="0" smtClean="0">
              <a:solidFill>
                <a:srgbClr val="424456"/>
              </a:solidFill>
              <a:latin typeface="Calibri" pitchFamily="34" charset="0"/>
            </a:endParaRP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3 блока – движение по линии, определение цвета, произнесение цвета</a:t>
            </a: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Есть ли ложные срабатывания?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767632" y="3521968"/>
            <a:ext cx="5976664" cy="57606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767632" y="5034136"/>
            <a:ext cx="5976664" cy="57606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2055664" y="4098032"/>
            <a:ext cx="1071736" cy="9361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4143896" y="4098032"/>
            <a:ext cx="1071736" cy="936104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8009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071888" y="3665984"/>
            <a:ext cx="1656184" cy="1569016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399480" y="2345095"/>
            <a:ext cx="9073008" cy="46782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indent="-3429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572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573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7145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1717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6289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0861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5433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Какой цвет «видит» датчик цвета в 1 и 2 случаях?</a:t>
            </a: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endParaRPr lang="ru-RU" sz="3200" dirty="0" smtClean="0">
              <a:solidFill>
                <a:srgbClr val="424456"/>
              </a:solidFill>
              <a:latin typeface="Calibri" pitchFamily="34" charset="0"/>
            </a:endParaRP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endParaRPr lang="ru-RU" sz="3200" dirty="0" smtClean="0">
              <a:solidFill>
                <a:srgbClr val="424456"/>
              </a:solidFill>
              <a:latin typeface="Calibri" pitchFamily="34" charset="0"/>
            </a:endParaRP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endParaRPr lang="ru-RU" sz="3200" dirty="0" smtClean="0">
              <a:solidFill>
                <a:srgbClr val="424456"/>
              </a:solidFill>
              <a:latin typeface="Calibri" pitchFamily="34" charset="0"/>
            </a:endParaRP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endParaRPr lang="ru-RU" sz="3200" dirty="0" smtClean="0">
              <a:solidFill>
                <a:srgbClr val="424456"/>
              </a:solidFill>
              <a:latin typeface="Calibri" pitchFamily="34" charset="0"/>
            </a:endParaRP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endParaRPr lang="ru-RU" sz="3200" dirty="0" smtClean="0">
              <a:solidFill>
                <a:srgbClr val="424456"/>
              </a:solidFill>
              <a:latin typeface="Calibri" pitchFamily="34" charset="0"/>
            </a:endParaRP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endParaRPr lang="ru-RU" sz="3200" dirty="0" smtClean="0">
              <a:solidFill>
                <a:srgbClr val="424456"/>
              </a:solidFill>
              <a:latin typeface="Calibri" pitchFamily="34" charset="0"/>
            </a:endParaRP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</a:pPr>
            <a:endParaRPr lang="ru-RU" sz="3200" dirty="0" smtClean="0">
              <a:solidFill>
                <a:srgbClr val="424456"/>
              </a:solidFill>
              <a:latin typeface="Calibri" pitchFamily="34" charset="0"/>
            </a:endParaRP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Иногда для верного определения цвета плитки нужно попасть на ее центр плитки</a:t>
            </a:r>
          </a:p>
        </p:txBody>
      </p:sp>
      <p:pic>
        <p:nvPicPr>
          <p:cNvPr id="6" name="Picture 5" descr="C:\Users\kolotov\Pictures\LEGO\BSBR_logo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464" y="569639"/>
            <a:ext cx="1226314" cy="1622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9040440" y="713656"/>
            <a:ext cx="864096" cy="6674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"/>
          <p:cNvSpPr>
            <a:spLocks noGrp="1" noChangeArrowheads="1"/>
          </p:cNvSpPr>
          <p:nvPr>
            <p:ph type="ctrTitle"/>
          </p:nvPr>
        </p:nvSpPr>
        <p:spPr>
          <a:xfrm>
            <a:off x="1733550" y="923925"/>
            <a:ext cx="8098978" cy="687388"/>
          </a:xfrm>
        </p:spPr>
        <p:txBody>
          <a:bodyPr lIns="0" tIns="0" rIns="0" bIns="0"/>
          <a:lstStyle/>
          <a:p>
            <a:pPr eaLnBrk="1" hangingPunct="1">
              <a:lnSpc>
                <a:spcPct val="95000"/>
              </a:lnSpc>
            </a:pPr>
            <a:r>
              <a:rPr lang="ru-RU" dirty="0" smtClean="0">
                <a:solidFill>
                  <a:srgbClr val="424456"/>
                </a:solidFill>
                <a:latin typeface="Calibri" pitchFamily="34" charset="0"/>
              </a:rPr>
              <a:t>1.2 Считывание шифра</a:t>
            </a:r>
            <a:endParaRPr lang="en-US" sz="4000" dirty="0" smtClean="0">
              <a:solidFill>
                <a:srgbClr val="424456"/>
              </a:solidFill>
              <a:latin typeface="Calibri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199680" y="3089920"/>
            <a:ext cx="5976664" cy="57606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2199680" y="5250160"/>
            <a:ext cx="5976664" cy="57606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5584056" y="3810000"/>
            <a:ext cx="1224136" cy="1224136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5000" b="1" dirty="0" smtClean="0"/>
              <a:t>1</a:t>
            </a:r>
            <a:endParaRPr lang="ru-RU" sz="5000" b="1" dirty="0"/>
          </a:p>
        </p:txBody>
      </p:sp>
      <p:sp>
        <p:nvSpPr>
          <p:cNvPr id="16" name="Овал 15"/>
          <p:cNvSpPr/>
          <p:nvPr/>
        </p:nvSpPr>
        <p:spPr>
          <a:xfrm>
            <a:off x="4287912" y="3810000"/>
            <a:ext cx="1224136" cy="1224136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5000" b="1" dirty="0" smtClean="0"/>
              <a:t>2</a:t>
            </a:r>
            <a:endParaRPr lang="ru-RU" sz="5000" b="1" dirty="0"/>
          </a:p>
        </p:txBody>
      </p:sp>
    </p:spTree>
    <p:extLst>
      <p:ext uri="{BB962C8B-B14F-4D97-AF65-F5344CB8AC3E}">
        <p14:creationId xmlns:p14="http://schemas.microsoft.com/office/powerpoint/2010/main" val="3108009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399480" y="2345095"/>
            <a:ext cx="9073008" cy="3274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indent="-3429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572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573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7145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1717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6289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0861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5433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Едем по линии</a:t>
            </a: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Ожидаем белый цвет</a:t>
            </a: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Ожидаем не белый цвет</a:t>
            </a: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3200" b="1" dirty="0" smtClean="0">
                <a:solidFill>
                  <a:srgbClr val="424456"/>
                </a:solidFill>
                <a:latin typeface="Calibri" pitchFamily="34" charset="0"/>
              </a:rPr>
              <a:t>Проезжаем </a:t>
            </a:r>
            <a:r>
              <a:rPr lang="en-US" sz="3200" b="1" dirty="0" smtClean="0">
                <a:solidFill>
                  <a:srgbClr val="424456"/>
                </a:solidFill>
                <a:latin typeface="Calibri" pitchFamily="34" charset="0"/>
              </a:rPr>
              <a:t>X </a:t>
            </a:r>
            <a:r>
              <a:rPr lang="ru-RU" sz="3200" b="1" dirty="0" smtClean="0">
                <a:solidFill>
                  <a:srgbClr val="424456"/>
                </a:solidFill>
                <a:latin typeface="Calibri" pitchFamily="34" charset="0"/>
              </a:rPr>
              <a:t>градусов, чтобы попасть на центр плитки</a:t>
            </a: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Определяем цвет плитки</a:t>
            </a: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</a:pPr>
            <a:endParaRPr lang="ru-RU" sz="3200" dirty="0" smtClean="0">
              <a:solidFill>
                <a:srgbClr val="424456"/>
              </a:solidFill>
              <a:latin typeface="Calibri" pitchFamily="34" charset="0"/>
            </a:endParaRPr>
          </a:p>
        </p:txBody>
      </p:sp>
      <p:pic>
        <p:nvPicPr>
          <p:cNvPr id="6" name="Picture 5" descr="C:\Users\kolotov\Pictures\LEGO\BSBR_logo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464" y="569639"/>
            <a:ext cx="1226314" cy="1622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9040440" y="713656"/>
            <a:ext cx="864096" cy="6674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"/>
          <p:cNvSpPr>
            <a:spLocks noGrp="1" noChangeArrowheads="1"/>
          </p:cNvSpPr>
          <p:nvPr>
            <p:ph type="ctrTitle"/>
          </p:nvPr>
        </p:nvSpPr>
        <p:spPr>
          <a:xfrm>
            <a:off x="1733550" y="923925"/>
            <a:ext cx="8098978" cy="687388"/>
          </a:xfrm>
        </p:spPr>
        <p:txBody>
          <a:bodyPr lIns="0" tIns="0" rIns="0" bIns="0"/>
          <a:lstStyle/>
          <a:p>
            <a:pPr eaLnBrk="1" hangingPunct="1">
              <a:lnSpc>
                <a:spcPct val="95000"/>
              </a:lnSpc>
            </a:pPr>
            <a:r>
              <a:rPr lang="ru-RU" dirty="0" smtClean="0">
                <a:solidFill>
                  <a:srgbClr val="424456"/>
                </a:solidFill>
                <a:latin typeface="Calibri" pitchFamily="34" charset="0"/>
              </a:rPr>
              <a:t>1.2 Считывание шифра - алгоритм</a:t>
            </a:r>
            <a:endParaRPr lang="en-US" sz="4000" dirty="0" smtClean="0">
              <a:solidFill>
                <a:srgbClr val="424456"/>
              </a:solidFill>
              <a:latin typeface="Calibri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75350" y="5250160"/>
            <a:ext cx="7953122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08009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399480" y="2345095"/>
            <a:ext cx="9073008" cy="14034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indent="-3429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572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573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7145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1717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6289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0861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5433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Движение по линии и считывание цветов плиток – в разных потоках</a:t>
            </a: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</a:pPr>
            <a:endParaRPr lang="ru-RU" sz="3200" dirty="0" smtClean="0">
              <a:solidFill>
                <a:srgbClr val="424456"/>
              </a:solidFill>
              <a:latin typeface="Calibri" pitchFamily="34" charset="0"/>
            </a:endParaRPr>
          </a:p>
        </p:txBody>
      </p:sp>
      <p:pic>
        <p:nvPicPr>
          <p:cNvPr id="6" name="Picture 5" descr="C:\Users\kolotov\Pictures\LEGO\BSBR_logo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464" y="569639"/>
            <a:ext cx="1226314" cy="1622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9040440" y="713656"/>
            <a:ext cx="864096" cy="6674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"/>
          <p:cNvSpPr>
            <a:spLocks noGrp="1" noChangeArrowheads="1"/>
          </p:cNvSpPr>
          <p:nvPr>
            <p:ph type="ctrTitle"/>
          </p:nvPr>
        </p:nvSpPr>
        <p:spPr>
          <a:xfrm>
            <a:off x="1733550" y="923925"/>
            <a:ext cx="8098978" cy="687388"/>
          </a:xfrm>
        </p:spPr>
        <p:txBody>
          <a:bodyPr lIns="0" tIns="0" rIns="0" bIns="0"/>
          <a:lstStyle/>
          <a:p>
            <a:pPr eaLnBrk="1" hangingPunct="1">
              <a:lnSpc>
                <a:spcPct val="95000"/>
              </a:lnSpc>
            </a:pPr>
            <a:r>
              <a:rPr lang="ru-RU" dirty="0" smtClean="0">
                <a:solidFill>
                  <a:srgbClr val="424456"/>
                </a:solidFill>
                <a:latin typeface="Calibri" pitchFamily="34" charset="0"/>
              </a:rPr>
              <a:t>1.2 Считывание шифра - алгоритм</a:t>
            </a:r>
            <a:endParaRPr lang="en-US" sz="4000" dirty="0" smtClean="0">
              <a:solidFill>
                <a:srgbClr val="424456"/>
              </a:solidFill>
              <a:latin typeface="Calibri" pitchFamily="34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911648" y="3432601"/>
            <a:ext cx="6408712" cy="38337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08009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399480" y="2345095"/>
            <a:ext cx="9073008" cy="374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indent="-3429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572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573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7145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1717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6289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0861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5433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Теперь надо сохранить цвета плиток в переменные:</a:t>
            </a: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endParaRPr lang="ru-RU" sz="3200" dirty="0" smtClean="0">
              <a:solidFill>
                <a:srgbClr val="424456"/>
              </a:solidFill>
              <a:latin typeface="Calibri" pitchFamily="34" charset="0"/>
            </a:endParaRP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endParaRPr lang="ru-RU" sz="3200" dirty="0" smtClean="0">
              <a:solidFill>
                <a:srgbClr val="424456"/>
              </a:solidFill>
              <a:latin typeface="Calibri" pitchFamily="34" charset="0"/>
            </a:endParaRP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endParaRPr lang="ru-RU" sz="3200" dirty="0" smtClean="0">
              <a:solidFill>
                <a:srgbClr val="424456"/>
              </a:solidFill>
              <a:latin typeface="Calibri" pitchFamily="34" charset="0"/>
            </a:endParaRP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</a:pPr>
            <a:endParaRPr lang="ru-RU" sz="3200" dirty="0" smtClean="0">
              <a:solidFill>
                <a:srgbClr val="424456"/>
              </a:solidFill>
              <a:latin typeface="Calibri" pitchFamily="34" charset="0"/>
            </a:endParaRP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В </a:t>
            </a:r>
            <a:r>
              <a:rPr lang="en-US" sz="3200" dirty="0" smtClean="0">
                <a:solidFill>
                  <a:srgbClr val="424456"/>
                </a:solidFill>
                <a:latin typeface="Calibri" pitchFamily="34" charset="0"/>
              </a:rPr>
              <a:t>EV3 </a:t>
            </a: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удобно использовать массивы:</a:t>
            </a: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</a:pPr>
            <a:endParaRPr lang="ru-RU" sz="3200" dirty="0" smtClean="0">
              <a:solidFill>
                <a:srgbClr val="424456"/>
              </a:solidFill>
              <a:latin typeface="Calibri" pitchFamily="34" charset="0"/>
            </a:endParaRPr>
          </a:p>
        </p:txBody>
      </p:sp>
      <p:pic>
        <p:nvPicPr>
          <p:cNvPr id="6" name="Picture 5" descr="C:\Users\kolotov\Pictures\LEGO\BSBR_logo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464" y="569639"/>
            <a:ext cx="1226314" cy="1622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9040440" y="713656"/>
            <a:ext cx="864096" cy="6674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"/>
          <p:cNvSpPr>
            <a:spLocks noGrp="1" noChangeArrowheads="1"/>
          </p:cNvSpPr>
          <p:nvPr>
            <p:ph type="ctrTitle"/>
          </p:nvPr>
        </p:nvSpPr>
        <p:spPr>
          <a:xfrm>
            <a:off x="1733550" y="923925"/>
            <a:ext cx="8098978" cy="687388"/>
          </a:xfrm>
        </p:spPr>
        <p:txBody>
          <a:bodyPr lIns="0" tIns="0" rIns="0" bIns="0"/>
          <a:lstStyle/>
          <a:p>
            <a:pPr eaLnBrk="1" hangingPunct="1">
              <a:lnSpc>
                <a:spcPct val="95000"/>
              </a:lnSpc>
            </a:pPr>
            <a:r>
              <a:rPr lang="ru-RU" dirty="0" smtClean="0">
                <a:solidFill>
                  <a:srgbClr val="424456"/>
                </a:solidFill>
                <a:latin typeface="Calibri" pitchFamily="34" charset="0"/>
              </a:rPr>
              <a:t>1.2 Считывание шифра - алгоритм</a:t>
            </a:r>
            <a:endParaRPr lang="en-US" sz="4000" dirty="0" smtClean="0">
              <a:solidFill>
                <a:srgbClr val="424456"/>
              </a:solidFill>
              <a:latin typeface="Calibri" pitchFamily="34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306377" y="5538192"/>
            <a:ext cx="5653943" cy="20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268417" y="3377952"/>
            <a:ext cx="7628007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08009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399480" y="2345095"/>
            <a:ext cx="9073008" cy="14034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indent="-3429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572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573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7145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1717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6289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0861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5433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робот считывает цвета плиток, проговаривает их и записывает в переменные (или массивы)</a:t>
            </a: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после считывания шифра робот останавливается</a:t>
            </a:r>
          </a:p>
        </p:txBody>
      </p:sp>
      <p:pic>
        <p:nvPicPr>
          <p:cNvPr id="6" name="Picture 5" descr="C:\Users\kolotov\Pictures\LEGO\BSBR_logo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464" y="569639"/>
            <a:ext cx="1226314" cy="1622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9040440" y="713656"/>
            <a:ext cx="864096" cy="6674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"/>
          <p:cNvSpPr>
            <a:spLocks noGrp="1" noChangeArrowheads="1"/>
          </p:cNvSpPr>
          <p:nvPr>
            <p:ph type="ctrTitle"/>
          </p:nvPr>
        </p:nvSpPr>
        <p:spPr>
          <a:xfrm>
            <a:off x="1733550" y="923925"/>
            <a:ext cx="8098978" cy="687388"/>
          </a:xfrm>
        </p:spPr>
        <p:txBody>
          <a:bodyPr lIns="0" tIns="0" rIns="0" bIns="0"/>
          <a:lstStyle/>
          <a:p>
            <a:pPr eaLnBrk="1" hangingPunct="1">
              <a:lnSpc>
                <a:spcPct val="95000"/>
              </a:lnSpc>
            </a:pPr>
            <a:r>
              <a:rPr lang="ru-RU" dirty="0" smtClean="0">
                <a:solidFill>
                  <a:srgbClr val="424456"/>
                </a:solidFill>
                <a:latin typeface="Calibri" pitchFamily="34" charset="0"/>
              </a:rPr>
              <a:t>Промежуточный результат №1</a:t>
            </a:r>
            <a:endParaRPr lang="en-US" sz="4000" dirty="0" smtClean="0">
              <a:solidFill>
                <a:srgbClr val="424456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8009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399480" y="2345095"/>
            <a:ext cx="9073008" cy="4093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indent="-3429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572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573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7145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1717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6289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0861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5433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Мы знаем цвет строки / столбца, где находится артефакт, но не знаем их порядковые номера</a:t>
            </a: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Задача: написать 2 блока:</a:t>
            </a:r>
          </a:p>
          <a:p>
            <a:pPr lvl="2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«определение индекса строки»</a:t>
            </a:r>
          </a:p>
          <a:p>
            <a:pPr lvl="3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2800" dirty="0" smtClean="0">
                <a:solidFill>
                  <a:srgbClr val="424456"/>
                </a:solidFill>
                <a:latin typeface="Calibri" pitchFamily="34" charset="0"/>
              </a:rPr>
              <a:t>входной аргумент: цвет строки, выходной – номер строки</a:t>
            </a:r>
          </a:p>
          <a:p>
            <a:pPr lvl="2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«определение индекса столбца»</a:t>
            </a:r>
          </a:p>
          <a:p>
            <a:pPr lvl="3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2800" dirty="0" smtClean="0">
                <a:solidFill>
                  <a:srgbClr val="424456"/>
                </a:solidFill>
                <a:latin typeface="Calibri" pitchFamily="34" charset="0"/>
              </a:rPr>
              <a:t>входной аргумент: цвет столбца, выходной – номер столбца</a:t>
            </a:r>
          </a:p>
        </p:txBody>
      </p:sp>
      <p:pic>
        <p:nvPicPr>
          <p:cNvPr id="6" name="Picture 5" descr="C:\Users\kolotov\Pictures\LEGO\BSBR_logo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464" y="569639"/>
            <a:ext cx="1226314" cy="1622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9040440" y="713656"/>
            <a:ext cx="864096" cy="6674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"/>
          <p:cNvSpPr>
            <a:spLocks noGrp="1" noChangeArrowheads="1"/>
          </p:cNvSpPr>
          <p:nvPr>
            <p:ph type="ctrTitle"/>
          </p:nvPr>
        </p:nvSpPr>
        <p:spPr>
          <a:xfrm>
            <a:off x="1733550" y="923925"/>
            <a:ext cx="8098978" cy="687388"/>
          </a:xfrm>
        </p:spPr>
        <p:txBody>
          <a:bodyPr lIns="0" tIns="0" rIns="0" bIns="0"/>
          <a:lstStyle/>
          <a:p>
            <a:pPr eaLnBrk="1" hangingPunct="1">
              <a:lnSpc>
                <a:spcPct val="95000"/>
              </a:lnSpc>
            </a:pPr>
            <a:r>
              <a:rPr lang="ru-RU" dirty="0" smtClean="0">
                <a:solidFill>
                  <a:srgbClr val="424456"/>
                </a:solidFill>
                <a:latin typeface="Calibri" pitchFamily="34" charset="0"/>
              </a:rPr>
              <a:t>2. Определение координат </a:t>
            </a:r>
            <a:br>
              <a:rPr lang="ru-RU" dirty="0" smtClean="0">
                <a:solidFill>
                  <a:srgbClr val="424456"/>
                </a:solidFill>
                <a:latin typeface="Calibri" pitchFamily="34" charset="0"/>
              </a:rPr>
            </a:br>
            <a:r>
              <a:rPr lang="ru-RU" dirty="0" smtClean="0">
                <a:solidFill>
                  <a:srgbClr val="424456"/>
                </a:solidFill>
                <a:latin typeface="Calibri" pitchFamily="34" charset="0"/>
              </a:rPr>
              <a:t>артефакта</a:t>
            </a:r>
          </a:p>
        </p:txBody>
      </p:sp>
    </p:spTree>
    <p:extLst>
      <p:ext uri="{BB962C8B-B14F-4D97-AF65-F5344CB8AC3E}">
        <p14:creationId xmlns:p14="http://schemas.microsoft.com/office/powerpoint/2010/main" val="3108009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399480" y="2345095"/>
            <a:ext cx="9073008" cy="467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indent="-3429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572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573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7145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1717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6289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0861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5433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Пример блока «определение индекса строки»:</a:t>
            </a:r>
          </a:p>
        </p:txBody>
      </p:sp>
      <p:pic>
        <p:nvPicPr>
          <p:cNvPr id="6" name="Picture 5" descr="C:\Users\kolotov\Pictures\LEGO\BSBR_logo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464" y="569639"/>
            <a:ext cx="1226314" cy="1622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9040440" y="713656"/>
            <a:ext cx="864096" cy="6674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"/>
          <p:cNvSpPr>
            <a:spLocks noGrp="1" noChangeArrowheads="1"/>
          </p:cNvSpPr>
          <p:nvPr>
            <p:ph type="ctrTitle"/>
          </p:nvPr>
        </p:nvSpPr>
        <p:spPr>
          <a:xfrm>
            <a:off x="1733550" y="923925"/>
            <a:ext cx="8098978" cy="687388"/>
          </a:xfrm>
        </p:spPr>
        <p:txBody>
          <a:bodyPr lIns="0" tIns="0" rIns="0" bIns="0"/>
          <a:lstStyle/>
          <a:p>
            <a:pPr eaLnBrk="1" hangingPunct="1">
              <a:lnSpc>
                <a:spcPct val="95000"/>
              </a:lnSpc>
            </a:pPr>
            <a:r>
              <a:rPr lang="ru-RU" dirty="0" smtClean="0">
                <a:solidFill>
                  <a:srgbClr val="424456"/>
                </a:solidFill>
                <a:latin typeface="Calibri" pitchFamily="34" charset="0"/>
              </a:rPr>
              <a:t>2. Определение координат </a:t>
            </a:r>
            <a:br>
              <a:rPr lang="ru-RU" dirty="0" smtClean="0">
                <a:solidFill>
                  <a:srgbClr val="424456"/>
                </a:solidFill>
                <a:latin typeface="Calibri" pitchFamily="34" charset="0"/>
              </a:rPr>
            </a:br>
            <a:r>
              <a:rPr lang="ru-RU" dirty="0" smtClean="0">
                <a:solidFill>
                  <a:srgbClr val="424456"/>
                </a:solidFill>
                <a:latin typeface="Calibri" pitchFamily="34" charset="0"/>
              </a:rPr>
              <a:t>артефакта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903536" y="2873896"/>
            <a:ext cx="7623958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903536" y="5250160"/>
            <a:ext cx="8515350" cy="203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08009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399480" y="2345095"/>
            <a:ext cx="9073008" cy="4210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indent="-3429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572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573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7145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1717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6289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0861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5433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Пример блока </a:t>
            </a:r>
            <a:r>
              <a:rPr lang="en-US" sz="3200" dirty="0" smtClean="0">
                <a:solidFill>
                  <a:srgbClr val="424456"/>
                </a:solidFill>
                <a:latin typeface="Calibri" pitchFamily="34" charset="0"/>
              </a:rPr>
              <a:t>EV3</a:t>
            </a: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:</a:t>
            </a:r>
            <a:endParaRPr lang="en-US" sz="3200" dirty="0" smtClean="0">
              <a:solidFill>
                <a:srgbClr val="424456"/>
              </a:solidFill>
              <a:latin typeface="Calibri" pitchFamily="34" charset="0"/>
            </a:endParaRP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endParaRPr lang="en-US" sz="3200" dirty="0" smtClean="0">
              <a:solidFill>
                <a:srgbClr val="424456"/>
              </a:solidFill>
              <a:latin typeface="Calibri" pitchFamily="34" charset="0"/>
            </a:endParaRP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endParaRPr lang="en-US" sz="3200" dirty="0" smtClean="0">
              <a:solidFill>
                <a:srgbClr val="424456"/>
              </a:solidFill>
              <a:latin typeface="Calibri" pitchFamily="34" charset="0"/>
            </a:endParaRP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endParaRPr lang="en-US" sz="3200" dirty="0" smtClean="0">
              <a:solidFill>
                <a:srgbClr val="424456"/>
              </a:solidFill>
              <a:latin typeface="Calibri" pitchFamily="34" charset="0"/>
            </a:endParaRP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endParaRPr lang="en-US" sz="3200" dirty="0" smtClean="0">
              <a:solidFill>
                <a:srgbClr val="424456"/>
              </a:solidFill>
              <a:latin typeface="Calibri" pitchFamily="34" charset="0"/>
            </a:endParaRP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endParaRPr lang="en-US" sz="3200" dirty="0" smtClean="0">
              <a:solidFill>
                <a:srgbClr val="424456"/>
              </a:solidFill>
              <a:latin typeface="Calibri" pitchFamily="34" charset="0"/>
            </a:endParaRP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Итеративно сравниваем цвет каждой строки с цветом 1-го артефакта. Если обнаружено равенство цветов – выходим из цикла</a:t>
            </a:r>
          </a:p>
        </p:txBody>
      </p:sp>
      <p:pic>
        <p:nvPicPr>
          <p:cNvPr id="6" name="Picture 5" descr="C:\Users\kolotov\Pictures\LEGO\BSBR_logo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464" y="569639"/>
            <a:ext cx="1226314" cy="1622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9040440" y="713656"/>
            <a:ext cx="864096" cy="6674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"/>
          <p:cNvSpPr>
            <a:spLocks noGrp="1" noChangeArrowheads="1"/>
          </p:cNvSpPr>
          <p:nvPr>
            <p:ph type="ctrTitle"/>
          </p:nvPr>
        </p:nvSpPr>
        <p:spPr>
          <a:xfrm>
            <a:off x="1733550" y="923925"/>
            <a:ext cx="8098978" cy="687388"/>
          </a:xfrm>
        </p:spPr>
        <p:txBody>
          <a:bodyPr lIns="0" tIns="0" rIns="0" bIns="0"/>
          <a:lstStyle/>
          <a:p>
            <a:pPr eaLnBrk="1" hangingPunct="1">
              <a:lnSpc>
                <a:spcPct val="95000"/>
              </a:lnSpc>
            </a:pPr>
            <a:r>
              <a:rPr lang="ru-RU" dirty="0" smtClean="0">
                <a:solidFill>
                  <a:srgbClr val="424456"/>
                </a:solidFill>
                <a:latin typeface="Calibri" pitchFamily="34" charset="0"/>
              </a:rPr>
              <a:t>2. Определение координат </a:t>
            </a:r>
            <a:br>
              <a:rPr lang="ru-RU" dirty="0" smtClean="0">
                <a:solidFill>
                  <a:srgbClr val="424456"/>
                </a:solidFill>
                <a:latin typeface="Calibri" pitchFamily="34" charset="0"/>
              </a:rPr>
            </a:br>
            <a:r>
              <a:rPr lang="ru-RU" dirty="0" smtClean="0">
                <a:solidFill>
                  <a:srgbClr val="424456"/>
                </a:solidFill>
                <a:latin typeface="Calibri" pitchFamily="34" charset="0"/>
              </a:rPr>
              <a:t>артефакта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822325" y="2945904"/>
            <a:ext cx="8515350" cy="211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08009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399480" y="2345095"/>
            <a:ext cx="9073008" cy="2339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indent="-3429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572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573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7145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1717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6289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0861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5433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робот считывает цвета плиток, проговаривает их и записывает в переменные (или массивы)</a:t>
            </a: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после считывания шифра робот останавливается</a:t>
            </a: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3200" b="1" dirty="0" smtClean="0">
                <a:solidFill>
                  <a:srgbClr val="424456"/>
                </a:solidFill>
                <a:latin typeface="Calibri" pitchFamily="34" charset="0"/>
              </a:rPr>
              <a:t>робот выводит координаты 1 артефакта на экран</a:t>
            </a:r>
          </a:p>
        </p:txBody>
      </p:sp>
      <p:pic>
        <p:nvPicPr>
          <p:cNvPr id="6" name="Picture 5" descr="C:\Users\kolotov\Pictures\LEGO\BSBR_logo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464" y="569639"/>
            <a:ext cx="1226314" cy="1622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9040440" y="713656"/>
            <a:ext cx="864096" cy="6674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"/>
          <p:cNvSpPr>
            <a:spLocks noGrp="1" noChangeArrowheads="1"/>
          </p:cNvSpPr>
          <p:nvPr>
            <p:ph type="ctrTitle"/>
          </p:nvPr>
        </p:nvSpPr>
        <p:spPr>
          <a:xfrm>
            <a:off x="1733550" y="923925"/>
            <a:ext cx="8098978" cy="687388"/>
          </a:xfrm>
        </p:spPr>
        <p:txBody>
          <a:bodyPr lIns="0" tIns="0" rIns="0" bIns="0"/>
          <a:lstStyle/>
          <a:p>
            <a:pPr eaLnBrk="1" hangingPunct="1">
              <a:lnSpc>
                <a:spcPct val="95000"/>
              </a:lnSpc>
            </a:pPr>
            <a:r>
              <a:rPr lang="ru-RU" dirty="0" smtClean="0">
                <a:solidFill>
                  <a:srgbClr val="424456"/>
                </a:solidFill>
                <a:latin typeface="Calibri" pitchFamily="34" charset="0"/>
              </a:rPr>
              <a:t>Промежуточный результат №2</a:t>
            </a:r>
            <a:endParaRPr lang="en-US" sz="4000" dirty="0" smtClean="0">
              <a:solidFill>
                <a:srgbClr val="424456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8009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399480" y="2345095"/>
            <a:ext cx="9073008" cy="28069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indent="-3429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572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573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7145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1717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6289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0861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5433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Оптимальный алгоритм выезда зависит от конструкции робота</a:t>
            </a: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Предложенный робот имеет широкую колесную базу, поэтому были выделены 2 варианта:</a:t>
            </a:r>
          </a:p>
          <a:p>
            <a:pPr lvl="2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1 артефакт находится на 1 строке</a:t>
            </a:r>
          </a:p>
          <a:p>
            <a:pPr lvl="2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1 артефакт находится на 2 - 4 строке</a:t>
            </a:r>
          </a:p>
        </p:txBody>
      </p:sp>
      <p:pic>
        <p:nvPicPr>
          <p:cNvPr id="6" name="Picture 5" descr="C:\Users\kolotov\Pictures\LEGO\BSBR_logo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464" y="569639"/>
            <a:ext cx="1226314" cy="1622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9040440" y="713656"/>
            <a:ext cx="864096" cy="6674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"/>
          <p:cNvSpPr>
            <a:spLocks noGrp="1" noChangeArrowheads="1"/>
          </p:cNvSpPr>
          <p:nvPr>
            <p:ph type="ctrTitle"/>
          </p:nvPr>
        </p:nvSpPr>
        <p:spPr>
          <a:xfrm>
            <a:off x="1733550" y="923925"/>
            <a:ext cx="8098978" cy="687388"/>
          </a:xfrm>
        </p:spPr>
        <p:txBody>
          <a:bodyPr lIns="0" tIns="0" rIns="0" bIns="0"/>
          <a:lstStyle/>
          <a:p>
            <a:pPr eaLnBrk="1" hangingPunct="1">
              <a:lnSpc>
                <a:spcPct val="95000"/>
              </a:lnSpc>
            </a:pPr>
            <a:r>
              <a:rPr lang="ru-RU" dirty="0" smtClean="0">
                <a:solidFill>
                  <a:srgbClr val="424456"/>
                </a:solidFill>
                <a:latin typeface="Calibri" pitchFamily="34" charset="0"/>
              </a:rPr>
              <a:t>3. Выезд на координатную сетку</a:t>
            </a:r>
          </a:p>
        </p:txBody>
      </p:sp>
    </p:spTree>
    <p:extLst>
      <p:ext uri="{BB962C8B-B14F-4D97-AF65-F5344CB8AC3E}">
        <p14:creationId xmlns:p14="http://schemas.microsoft.com/office/powerpoint/2010/main" val="3108009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399480" y="2345095"/>
            <a:ext cx="9073008" cy="467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indent="-3429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572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573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7145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1717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6289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0861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5433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1 артефакт находится на 1 строке</a:t>
            </a:r>
          </a:p>
        </p:txBody>
      </p:sp>
      <p:pic>
        <p:nvPicPr>
          <p:cNvPr id="6" name="Picture 5" descr="C:\Users\kolotov\Pictures\LEGO\BSBR_logo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464" y="569639"/>
            <a:ext cx="1226314" cy="1622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9040440" y="713656"/>
            <a:ext cx="864096" cy="6674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"/>
          <p:cNvSpPr>
            <a:spLocks noGrp="1" noChangeArrowheads="1"/>
          </p:cNvSpPr>
          <p:nvPr>
            <p:ph type="ctrTitle"/>
          </p:nvPr>
        </p:nvSpPr>
        <p:spPr>
          <a:xfrm>
            <a:off x="1733550" y="923925"/>
            <a:ext cx="8098978" cy="687388"/>
          </a:xfrm>
        </p:spPr>
        <p:txBody>
          <a:bodyPr lIns="0" tIns="0" rIns="0" bIns="0"/>
          <a:lstStyle/>
          <a:p>
            <a:pPr eaLnBrk="1" hangingPunct="1">
              <a:lnSpc>
                <a:spcPct val="95000"/>
              </a:lnSpc>
            </a:pPr>
            <a:r>
              <a:rPr lang="ru-RU" dirty="0" smtClean="0">
                <a:solidFill>
                  <a:srgbClr val="424456"/>
                </a:solidFill>
                <a:latin typeface="Calibri" pitchFamily="34" charset="0"/>
              </a:rPr>
              <a:t>3. Выезд на координатную сетку – 1 вариант</a:t>
            </a: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0" y="2873896"/>
            <a:ext cx="6016104" cy="2339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indent="-3429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572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573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7145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1717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6289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0861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5433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lvl="2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Алгоритм:</a:t>
            </a:r>
          </a:p>
          <a:p>
            <a:pPr lvl="3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поворачивать левым колесом, пока датчик не увидит светлый, темный и снова светлый участки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992901" y="2873896"/>
            <a:ext cx="3551595" cy="3888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Прямая со стрелкой 9"/>
          <p:cNvCxnSpPr/>
          <p:nvPr/>
        </p:nvCxnSpPr>
        <p:spPr>
          <a:xfrm rot="5400000" flipH="1" flipV="1">
            <a:off x="6088906" y="6257478"/>
            <a:ext cx="1152128" cy="1588"/>
          </a:xfrm>
          <a:prstGeom prst="straightConnector1">
            <a:avLst/>
          </a:prstGeom>
          <a:ln w="571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Группа 11"/>
          <p:cNvGrpSpPr/>
          <p:nvPr/>
        </p:nvGrpSpPr>
        <p:grpSpPr>
          <a:xfrm rot="18948841">
            <a:off x="7087744" y="4618227"/>
            <a:ext cx="1682227" cy="1485011"/>
            <a:chOff x="4712555" y="4595861"/>
            <a:chExt cx="892135" cy="787545"/>
          </a:xfrm>
        </p:grpSpPr>
        <p:sp>
          <p:nvSpPr>
            <p:cNvPr id="13" name="Line 30"/>
            <p:cNvSpPr>
              <a:spLocks noChangeShapeType="1"/>
            </p:cNvSpPr>
            <p:nvPr/>
          </p:nvSpPr>
          <p:spPr bwMode="auto">
            <a:xfrm rot="5750627" flipV="1">
              <a:off x="4812964" y="4989634"/>
              <a:ext cx="787545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14" name="Rectangle 31"/>
            <p:cNvSpPr>
              <a:spLocks noChangeArrowheads="1"/>
            </p:cNvSpPr>
            <p:nvPr/>
          </p:nvSpPr>
          <p:spPr bwMode="auto">
            <a:xfrm rot="5750627">
              <a:off x="4908322" y="4567436"/>
              <a:ext cx="437168" cy="828701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15" name="Rectangle 32"/>
            <p:cNvSpPr>
              <a:spLocks noChangeArrowheads="1"/>
            </p:cNvSpPr>
            <p:nvPr/>
          </p:nvSpPr>
          <p:spPr bwMode="auto">
            <a:xfrm rot="5750627">
              <a:off x="5070377" y="4825026"/>
              <a:ext cx="320805" cy="334136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16" name="Rectangle 33"/>
            <p:cNvSpPr>
              <a:spLocks noChangeArrowheads="1"/>
            </p:cNvSpPr>
            <p:nvPr/>
          </p:nvSpPr>
          <p:spPr bwMode="auto">
            <a:xfrm rot="5750627">
              <a:off x="4879194" y="4913098"/>
              <a:ext cx="87433" cy="95617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18" name="Rectangle 34"/>
            <p:cNvSpPr>
              <a:spLocks noChangeArrowheads="1"/>
            </p:cNvSpPr>
            <p:nvPr/>
          </p:nvSpPr>
          <p:spPr bwMode="auto">
            <a:xfrm rot="5750627">
              <a:off x="4761077" y="4925176"/>
              <a:ext cx="87433" cy="47284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19" name="AutoShape 35"/>
            <p:cNvSpPr>
              <a:spLocks noChangeArrowheads="1"/>
            </p:cNvSpPr>
            <p:nvPr/>
          </p:nvSpPr>
          <p:spPr bwMode="auto">
            <a:xfrm rot="350627">
              <a:off x="4885476" y="4830286"/>
              <a:ext cx="95617" cy="58504"/>
            </a:xfrm>
            <a:prstGeom prst="triangle">
              <a:avLst>
                <a:gd name="adj" fmla="val 50000"/>
              </a:avLst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20" name="AutoShape 36"/>
            <p:cNvSpPr>
              <a:spLocks noChangeArrowheads="1"/>
            </p:cNvSpPr>
            <p:nvPr/>
          </p:nvSpPr>
          <p:spPr bwMode="auto">
            <a:xfrm rot="11150627" flipH="1">
              <a:off x="4864727" y="5033025"/>
              <a:ext cx="95617" cy="58503"/>
            </a:xfrm>
            <a:prstGeom prst="triangle">
              <a:avLst>
                <a:gd name="adj" fmla="val 50000"/>
              </a:avLst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21" name="Rectangle 37"/>
            <p:cNvSpPr>
              <a:spLocks noChangeArrowheads="1"/>
            </p:cNvSpPr>
            <p:nvPr/>
          </p:nvSpPr>
          <p:spPr bwMode="auto">
            <a:xfrm rot="5750627">
              <a:off x="5203755" y="4473316"/>
              <a:ext cx="116364" cy="428702"/>
            </a:xfrm>
            <a:prstGeom prst="rect">
              <a:avLst/>
            </a:prstGeom>
            <a:solidFill>
              <a:srgbClr val="3333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22" name="Rectangle 38"/>
            <p:cNvSpPr>
              <a:spLocks noChangeArrowheads="1"/>
            </p:cNvSpPr>
            <p:nvPr/>
          </p:nvSpPr>
          <p:spPr bwMode="auto">
            <a:xfrm rot="5750627">
              <a:off x="5141440" y="5082171"/>
              <a:ext cx="116364" cy="428702"/>
            </a:xfrm>
            <a:prstGeom prst="rect">
              <a:avLst/>
            </a:prstGeom>
            <a:solidFill>
              <a:srgbClr val="3333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23" name="Rectangle 117"/>
            <p:cNvSpPr/>
            <p:nvPr/>
          </p:nvSpPr>
          <p:spPr>
            <a:xfrm rot="5750627">
              <a:off x="5143141" y="4978032"/>
              <a:ext cx="434504" cy="5798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FFFFFF"/>
                </a:solidFill>
              </a:endParaRPr>
            </a:p>
          </p:txBody>
        </p:sp>
        <p:grpSp>
          <p:nvGrpSpPr>
            <p:cNvPr id="24" name="Group 118"/>
            <p:cNvGrpSpPr>
              <a:grpSpLocks noChangeAspect="1"/>
            </p:cNvGrpSpPr>
            <p:nvPr/>
          </p:nvGrpSpPr>
          <p:grpSpPr>
            <a:xfrm rot="5750627">
              <a:off x="5363654" y="4881878"/>
              <a:ext cx="208155" cy="273928"/>
              <a:chOff x="5508104" y="594660"/>
              <a:chExt cx="216024" cy="170044"/>
            </a:xfrm>
          </p:grpSpPr>
          <p:sp>
            <p:nvSpPr>
              <p:cNvPr id="25" name="Rectangle 119"/>
              <p:cNvSpPr/>
              <p:nvPr/>
            </p:nvSpPr>
            <p:spPr>
              <a:xfrm rot="16200000">
                <a:off x="5562110" y="674694"/>
                <a:ext cx="108012" cy="7200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26" name="Rectangle 120"/>
              <p:cNvSpPr/>
              <p:nvPr/>
            </p:nvSpPr>
            <p:spPr>
              <a:xfrm>
                <a:off x="5508104" y="620688"/>
                <a:ext cx="216024" cy="7200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27" name="Chord 121"/>
              <p:cNvSpPr/>
              <p:nvPr/>
            </p:nvSpPr>
            <p:spPr>
              <a:xfrm>
                <a:off x="5521139" y="595418"/>
                <a:ext cx="58973" cy="50539"/>
              </a:xfrm>
              <a:prstGeom prst="chord">
                <a:avLst>
                  <a:gd name="adj1" fmla="val 11019426"/>
                  <a:gd name="adj2" fmla="val 21372443"/>
                </a:avLst>
              </a:prstGeom>
              <a:solidFill>
                <a:schemeClr val="bg1">
                  <a:lumMod val="65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28" name="Chord 122"/>
              <p:cNvSpPr/>
              <p:nvPr/>
            </p:nvSpPr>
            <p:spPr>
              <a:xfrm>
                <a:off x="5652120" y="594660"/>
                <a:ext cx="58973" cy="50539"/>
              </a:xfrm>
              <a:prstGeom prst="chord">
                <a:avLst>
                  <a:gd name="adj1" fmla="val 11019426"/>
                  <a:gd name="adj2" fmla="val 21372443"/>
                </a:avLst>
              </a:prstGeom>
              <a:solidFill>
                <a:schemeClr val="bg1">
                  <a:lumMod val="65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29" name="Дуга 28"/>
          <p:cNvSpPr/>
          <p:nvPr/>
        </p:nvSpPr>
        <p:spPr>
          <a:xfrm>
            <a:off x="6664176" y="4962128"/>
            <a:ext cx="914400" cy="914400"/>
          </a:xfrm>
          <a:prstGeom prst="arc">
            <a:avLst>
              <a:gd name="adj1" fmla="val 10853717"/>
              <a:gd name="adj2" fmla="val 17611399"/>
            </a:avLst>
          </a:prstGeom>
          <a:ln w="57150">
            <a:solidFill>
              <a:srgbClr val="C0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8009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399480" y="2225824"/>
            <a:ext cx="9073008" cy="467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indent="-3429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572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573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7145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1717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6289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0861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5433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lvl="2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1 артефакт находится на 2 - 4 строке</a:t>
            </a:r>
          </a:p>
        </p:txBody>
      </p:sp>
      <p:pic>
        <p:nvPicPr>
          <p:cNvPr id="6" name="Picture 5" descr="C:\Users\kolotov\Pictures\LEGO\BSBR_logo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464" y="569639"/>
            <a:ext cx="1226314" cy="1622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9040440" y="713656"/>
            <a:ext cx="864096" cy="6674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"/>
          <p:cNvSpPr>
            <a:spLocks noGrp="1" noChangeArrowheads="1"/>
          </p:cNvSpPr>
          <p:nvPr>
            <p:ph type="ctrTitle"/>
          </p:nvPr>
        </p:nvSpPr>
        <p:spPr>
          <a:xfrm>
            <a:off x="1733550" y="923925"/>
            <a:ext cx="8098978" cy="687388"/>
          </a:xfrm>
        </p:spPr>
        <p:txBody>
          <a:bodyPr lIns="0" tIns="0" rIns="0" bIns="0"/>
          <a:lstStyle/>
          <a:p>
            <a:pPr eaLnBrk="1" hangingPunct="1">
              <a:lnSpc>
                <a:spcPct val="95000"/>
              </a:lnSpc>
            </a:pPr>
            <a:r>
              <a:rPr lang="ru-RU" dirty="0" smtClean="0">
                <a:solidFill>
                  <a:srgbClr val="424456"/>
                </a:solidFill>
                <a:latin typeface="Calibri" pitchFamily="34" charset="0"/>
              </a:rPr>
              <a:t>3. Выезд на координатную сетку – 2 вариант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992901" y="2945903"/>
            <a:ext cx="3551595" cy="3888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Прямая со стрелкой 8"/>
          <p:cNvCxnSpPr/>
          <p:nvPr/>
        </p:nvCxnSpPr>
        <p:spPr>
          <a:xfrm rot="5400000" flipH="1" flipV="1">
            <a:off x="6160914" y="5537398"/>
            <a:ext cx="1152128" cy="1588"/>
          </a:xfrm>
          <a:prstGeom prst="straightConnector1">
            <a:avLst/>
          </a:prstGeom>
          <a:ln w="571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Box 4"/>
          <p:cNvSpPr txBox="1">
            <a:spLocks noChangeArrowheads="1"/>
          </p:cNvSpPr>
          <p:nvPr/>
        </p:nvSpPr>
        <p:spPr bwMode="auto">
          <a:xfrm>
            <a:off x="0" y="2873896"/>
            <a:ext cx="6016104" cy="4210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indent="-3429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572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573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7145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1717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6289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0861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5433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lvl="2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Алгоритм:</a:t>
            </a:r>
          </a:p>
          <a:p>
            <a:pPr marL="1168400" lvl="3" indent="-450850">
              <a:lnSpc>
                <a:spcPct val="95000"/>
              </a:lnSpc>
              <a:buClr>
                <a:srgbClr val="406F8D"/>
              </a:buClr>
              <a:buSzPct val="100000"/>
              <a:buFont typeface="+mj-lt"/>
              <a:buAutoNum type="arabicPeriod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проехать немного вперед по линии</a:t>
            </a:r>
          </a:p>
          <a:p>
            <a:pPr marL="1168400" lvl="3" indent="-450850">
              <a:lnSpc>
                <a:spcPct val="95000"/>
              </a:lnSpc>
              <a:buClr>
                <a:srgbClr val="406F8D"/>
              </a:buClr>
              <a:buSzPct val="100000"/>
              <a:buFont typeface="+mj-lt"/>
              <a:buAutoNum type="arabicPeriod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поворачивать левым колесом, пока датчик не окажется в «зеленой» зоне</a:t>
            </a:r>
          </a:p>
          <a:p>
            <a:pPr marL="1168400" lvl="3" indent="-450850">
              <a:lnSpc>
                <a:spcPct val="95000"/>
              </a:lnSpc>
              <a:buClr>
                <a:srgbClr val="406F8D"/>
              </a:buClr>
              <a:buSzPct val="100000"/>
              <a:buFont typeface="+mj-lt"/>
              <a:buAutoNum type="arabicPeriod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продолжать поворачивать, пока датчик не видит темный и светлый участки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8608392" y="4890120"/>
            <a:ext cx="1080120" cy="1368152"/>
          </a:xfrm>
          <a:prstGeom prst="rect">
            <a:avLst/>
          </a:prstGeom>
          <a:solidFill>
            <a:srgbClr val="00CC99">
              <a:alpha val="3411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" name="Группа 32"/>
          <p:cNvGrpSpPr/>
          <p:nvPr/>
        </p:nvGrpSpPr>
        <p:grpSpPr>
          <a:xfrm rot="1659369">
            <a:off x="7272763" y="4018420"/>
            <a:ext cx="1682227" cy="1485011"/>
            <a:chOff x="4712555" y="4595861"/>
            <a:chExt cx="892135" cy="787545"/>
          </a:xfrm>
        </p:grpSpPr>
        <p:sp>
          <p:nvSpPr>
            <p:cNvPr id="34" name="Line 30"/>
            <p:cNvSpPr>
              <a:spLocks noChangeShapeType="1"/>
            </p:cNvSpPr>
            <p:nvPr/>
          </p:nvSpPr>
          <p:spPr bwMode="auto">
            <a:xfrm rot="5750627" flipV="1">
              <a:off x="4812964" y="4989634"/>
              <a:ext cx="787545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5" name="Rectangle 31"/>
            <p:cNvSpPr>
              <a:spLocks noChangeArrowheads="1"/>
            </p:cNvSpPr>
            <p:nvPr/>
          </p:nvSpPr>
          <p:spPr bwMode="auto">
            <a:xfrm rot="5750627">
              <a:off x="4908322" y="4567436"/>
              <a:ext cx="437168" cy="828701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6" name="Rectangle 32"/>
            <p:cNvSpPr>
              <a:spLocks noChangeArrowheads="1"/>
            </p:cNvSpPr>
            <p:nvPr/>
          </p:nvSpPr>
          <p:spPr bwMode="auto">
            <a:xfrm rot="5750627">
              <a:off x="5070377" y="4825026"/>
              <a:ext cx="320805" cy="334136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7" name="Rectangle 33"/>
            <p:cNvSpPr>
              <a:spLocks noChangeArrowheads="1"/>
            </p:cNvSpPr>
            <p:nvPr/>
          </p:nvSpPr>
          <p:spPr bwMode="auto">
            <a:xfrm rot="5750627">
              <a:off x="4879194" y="4913098"/>
              <a:ext cx="87433" cy="95617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8" name="Rectangle 34"/>
            <p:cNvSpPr>
              <a:spLocks noChangeArrowheads="1"/>
            </p:cNvSpPr>
            <p:nvPr/>
          </p:nvSpPr>
          <p:spPr bwMode="auto">
            <a:xfrm rot="5750627">
              <a:off x="4761077" y="4925176"/>
              <a:ext cx="87433" cy="47284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9" name="AutoShape 35"/>
            <p:cNvSpPr>
              <a:spLocks noChangeArrowheads="1"/>
            </p:cNvSpPr>
            <p:nvPr/>
          </p:nvSpPr>
          <p:spPr bwMode="auto">
            <a:xfrm rot="350627">
              <a:off x="4885476" y="4830286"/>
              <a:ext cx="95617" cy="58504"/>
            </a:xfrm>
            <a:prstGeom prst="triangle">
              <a:avLst>
                <a:gd name="adj" fmla="val 50000"/>
              </a:avLst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40" name="AutoShape 36"/>
            <p:cNvSpPr>
              <a:spLocks noChangeArrowheads="1"/>
            </p:cNvSpPr>
            <p:nvPr/>
          </p:nvSpPr>
          <p:spPr bwMode="auto">
            <a:xfrm rot="11150627" flipH="1">
              <a:off x="4864727" y="5033025"/>
              <a:ext cx="95617" cy="58503"/>
            </a:xfrm>
            <a:prstGeom prst="triangle">
              <a:avLst>
                <a:gd name="adj" fmla="val 50000"/>
              </a:avLst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41" name="Rectangle 37"/>
            <p:cNvSpPr>
              <a:spLocks noChangeArrowheads="1"/>
            </p:cNvSpPr>
            <p:nvPr/>
          </p:nvSpPr>
          <p:spPr bwMode="auto">
            <a:xfrm rot="5750627">
              <a:off x="5203755" y="4473316"/>
              <a:ext cx="116364" cy="428702"/>
            </a:xfrm>
            <a:prstGeom prst="rect">
              <a:avLst/>
            </a:prstGeom>
            <a:solidFill>
              <a:srgbClr val="3333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42" name="Rectangle 38"/>
            <p:cNvSpPr>
              <a:spLocks noChangeArrowheads="1"/>
            </p:cNvSpPr>
            <p:nvPr/>
          </p:nvSpPr>
          <p:spPr bwMode="auto">
            <a:xfrm rot="5750627">
              <a:off x="5141440" y="5082171"/>
              <a:ext cx="116364" cy="428702"/>
            </a:xfrm>
            <a:prstGeom prst="rect">
              <a:avLst/>
            </a:prstGeom>
            <a:solidFill>
              <a:srgbClr val="3333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43" name="Rectangle 117"/>
            <p:cNvSpPr/>
            <p:nvPr/>
          </p:nvSpPr>
          <p:spPr>
            <a:xfrm rot="5750627">
              <a:off x="5143141" y="4978032"/>
              <a:ext cx="434504" cy="5798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FFFFFF"/>
                </a:solidFill>
              </a:endParaRPr>
            </a:p>
          </p:txBody>
        </p:sp>
        <p:grpSp>
          <p:nvGrpSpPr>
            <p:cNvPr id="4" name="Group 118"/>
            <p:cNvGrpSpPr>
              <a:grpSpLocks noChangeAspect="1"/>
            </p:cNvGrpSpPr>
            <p:nvPr/>
          </p:nvGrpSpPr>
          <p:grpSpPr>
            <a:xfrm rot="5750627">
              <a:off x="5363652" y="4881880"/>
              <a:ext cx="208155" cy="273928"/>
              <a:chOff x="5508104" y="594660"/>
              <a:chExt cx="216024" cy="170044"/>
            </a:xfrm>
          </p:grpSpPr>
          <p:sp>
            <p:nvSpPr>
              <p:cNvPr id="45" name="Rectangle 119"/>
              <p:cNvSpPr/>
              <p:nvPr/>
            </p:nvSpPr>
            <p:spPr>
              <a:xfrm rot="16200000">
                <a:off x="5562110" y="674694"/>
                <a:ext cx="108012" cy="7200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46" name="Rectangle 120"/>
              <p:cNvSpPr/>
              <p:nvPr/>
            </p:nvSpPr>
            <p:spPr>
              <a:xfrm>
                <a:off x="5508104" y="620688"/>
                <a:ext cx="216024" cy="7200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47" name="Chord 121"/>
              <p:cNvSpPr/>
              <p:nvPr/>
            </p:nvSpPr>
            <p:spPr>
              <a:xfrm>
                <a:off x="5521139" y="595418"/>
                <a:ext cx="58973" cy="50539"/>
              </a:xfrm>
              <a:prstGeom prst="chord">
                <a:avLst>
                  <a:gd name="adj1" fmla="val 11019426"/>
                  <a:gd name="adj2" fmla="val 21372443"/>
                </a:avLst>
              </a:prstGeom>
              <a:solidFill>
                <a:schemeClr val="bg1">
                  <a:lumMod val="65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48" name="Chord 122"/>
              <p:cNvSpPr/>
              <p:nvPr/>
            </p:nvSpPr>
            <p:spPr>
              <a:xfrm>
                <a:off x="5652120" y="594660"/>
                <a:ext cx="58973" cy="50539"/>
              </a:xfrm>
              <a:prstGeom prst="chord">
                <a:avLst>
                  <a:gd name="adj1" fmla="val 11019426"/>
                  <a:gd name="adj2" fmla="val 21372443"/>
                </a:avLst>
              </a:prstGeom>
              <a:solidFill>
                <a:schemeClr val="bg1">
                  <a:lumMod val="65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49" name="Дуга 48"/>
          <p:cNvSpPr/>
          <p:nvPr/>
        </p:nvSpPr>
        <p:spPr>
          <a:xfrm>
            <a:off x="6736184" y="4098032"/>
            <a:ext cx="914400" cy="914400"/>
          </a:xfrm>
          <a:prstGeom prst="arc">
            <a:avLst>
              <a:gd name="adj1" fmla="val 10853717"/>
              <a:gd name="adj2" fmla="val 17611399"/>
            </a:avLst>
          </a:prstGeom>
          <a:ln w="57150">
            <a:solidFill>
              <a:srgbClr val="C0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8009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399480" y="2225824"/>
            <a:ext cx="9073008" cy="935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indent="-3429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572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573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7145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1717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6289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0861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5433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lvl="2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1 артефакт находится на 2 - 4 строке</a:t>
            </a:r>
          </a:p>
          <a:p>
            <a:pPr lvl="2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Пример блока:</a:t>
            </a:r>
          </a:p>
        </p:txBody>
      </p:sp>
      <p:pic>
        <p:nvPicPr>
          <p:cNvPr id="6" name="Picture 5" descr="C:\Users\kolotov\Pictures\LEGO\BSBR_logo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464" y="569639"/>
            <a:ext cx="1226314" cy="1622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9040440" y="713656"/>
            <a:ext cx="864096" cy="6674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"/>
          <p:cNvSpPr>
            <a:spLocks noGrp="1" noChangeArrowheads="1"/>
          </p:cNvSpPr>
          <p:nvPr>
            <p:ph type="ctrTitle"/>
          </p:nvPr>
        </p:nvSpPr>
        <p:spPr>
          <a:xfrm>
            <a:off x="1733550" y="923925"/>
            <a:ext cx="8098978" cy="687388"/>
          </a:xfrm>
        </p:spPr>
        <p:txBody>
          <a:bodyPr lIns="0" tIns="0" rIns="0" bIns="0"/>
          <a:lstStyle/>
          <a:p>
            <a:pPr eaLnBrk="1" hangingPunct="1">
              <a:lnSpc>
                <a:spcPct val="95000"/>
              </a:lnSpc>
            </a:pPr>
            <a:r>
              <a:rPr lang="ru-RU" dirty="0" smtClean="0">
                <a:solidFill>
                  <a:srgbClr val="424456"/>
                </a:solidFill>
                <a:latin typeface="Calibri" pitchFamily="34" charset="0"/>
              </a:rPr>
              <a:t>3. Выезд на координатную сетку – 2 вариант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14178" y="3233936"/>
            <a:ext cx="9590358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Прямоугольник 27"/>
          <p:cNvSpPr/>
          <p:nvPr/>
        </p:nvSpPr>
        <p:spPr>
          <a:xfrm>
            <a:off x="327472" y="3305944"/>
            <a:ext cx="3456384" cy="324036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3783856" y="3305944"/>
            <a:ext cx="1152128" cy="324036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>
            <a:off x="4935984" y="3305944"/>
            <a:ext cx="4680520" cy="324036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399480" y="5131229"/>
            <a:ext cx="3240360" cy="9110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3038" lvl="3">
              <a:lnSpc>
                <a:spcPct val="95000"/>
              </a:lnSpc>
              <a:buClr>
                <a:srgbClr val="406F8D"/>
              </a:buClr>
              <a:buSzPct val="100000"/>
              <a:tabLst>
                <a:tab pos="266700" algn="l"/>
              </a:tabLst>
            </a:pPr>
            <a:r>
              <a:rPr lang="ru-RU" sz="2800" dirty="0" smtClean="0">
                <a:solidFill>
                  <a:srgbClr val="424456"/>
                </a:solidFill>
                <a:latin typeface="Calibri" pitchFamily="34" charset="0"/>
              </a:rPr>
              <a:t>проехать немного вперед по линии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3567832" y="4890120"/>
            <a:ext cx="3240360" cy="14957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3038" lvl="3">
              <a:lnSpc>
                <a:spcPct val="95000"/>
              </a:lnSpc>
              <a:buClr>
                <a:srgbClr val="406F8D"/>
              </a:buClr>
              <a:buSzPct val="100000"/>
              <a:tabLst>
                <a:tab pos="266700" algn="l"/>
              </a:tabLst>
            </a:pPr>
            <a:r>
              <a:rPr lang="ru-RU" dirty="0" smtClean="0">
                <a:solidFill>
                  <a:srgbClr val="424456"/>
                </a:solidFill>
                <a:latin typeface="Calibri" pitchFamily="34" charset="0"/>
              </a:rPr>
              <a:t>поворот</a:t>
            </a:r>
          </a:p>
          <a:p>
            <a:pPr marL="173038" lvl="3">
              <a:lnSpc>
                <a:spcPct val="95000"/>
              </a:lnSpc>
              <a:buClr>
                <a:srgbClr val="406F8D"/>
              </a:buClr>
              <a:buSzPct val="100000"/>
              <a:tabLst>
                <a:tab pos="266700" algn="l"/>
              </a:tabLst>
            </a:pPr>
            <a:r>
              <a:rPr lang="ru-RU" dirty="0" smtClean="0">
                <a:solidFill>
                  <a:srgbClr val="424456"/>
                </a:solidFill>
                <a:latin typeface="Calibri" pitchFamily="34" charset="0"/>
              </a:rPr>
              <a:t>до </a:t>
            </a:r>
          </a:p>
          <a:p>
            <a:pPr marL="173038" lvl="3">
              <a:lnSpc>
                <a:spcPct val="95000"/>
              </a:lnSpc>
              <a:buClr>
                <a:srgbClr val="406F8D"/>
              </a:buClr>
              <a:buSzPct val="100000"/>
              <a:tabLst>
                <a:tab pos="266700" algn="l"/>
              </a:tabLst>
            </a:pPr>
            <a:r>
              <a:rPr lang="ru-RU" dirty="0" smtClean="0">
                <a:solidFill>
                  <a:srgbClr val="424456"/>
                </a:solidFill>
                <a:latin typeface="Calibri" pitchFamily="34" charset="0"/>
              </a:rPr>
              <a:t>зеленой </a:t>
            </a:r>
          </a:p>
          <a:p>
            <a:pPr marL="173038" lvl="3">
              <a:lnSpc>
                <a:spcPct val="95000"/>
              </a:lnSpc>
              <a:buClr>
                <a:srgbClr val="406F8D"/>
              </a:buClr>
              <a:buSzPct val="100000"/>
              <a:tabLst>
                <a:tab pos="266700" algn="l"/>
              </a:tabLst>
            </a:pPr>
            <a:r>
              <a:rPr lang="ru-RU" dirty="0" smtClean="0">
                <a:solidFill>
                  <a:srgbClr val="424456"/>
                </a:solidFill>
                <a:latin typeface="Calibri" pitchFamily="34" charset="0"/>
              </a:rPr>
              <a:t>зоны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5224016" y="5178152"/>
            <a:ext cx="4176464" cy="9110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3038" lvl="3">
              <a:lnSpc>
                <a:spcPct val="95000"/>
              </a:lnSpc>
              <a:buClr>
                <a:srgbClr val="406F8D"/>
              </a:buClr>
              <a:buSzPct val="100000"/>
              <a:tabLst>
                <a:tab pos="266700" algn="l"/>
              </a:tabLst>
            </a:pPr>
            <a:r>
              <a:rPr lang="ru-RU" sz="2800" dirty="0" smtClean="0">
                <a:solidFill>
                  <a:srgbClr val="424456"/>
                </a:solidFill>
                <a:latin typeface="Calibri" pitchFamily="34" charset="0"/>
              </a:rPr>
              <a:t>продолжение поворота до темной и светлой зон</a:t>
            </a:r>
          </a:p>
        </p:txBody>
      </p:sp>
    </p:spTree>
    <p:extLst>
      <p:ext uri="{BB962C8B-B14F-4D97-AF65-F5344CB8AC3E}">
        <p14:creationId xmlns:p14="http://schemas.microsoft.com/office/powerpoint/2010/main" val="3108009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399480" y="2345095"/>
            <a:ext cx="9073008" cy="46782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indent="-3429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572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573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7145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1717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6289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0861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5433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робот считывает цвета плиток, проговаривает их и записывает в переменные (или массивы)</a:t>
            </a: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после считывания шифра робот останавливается</a:t>
            </a: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робот выводит координаты 1 артефакта на экран</a:t>
            </a: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3200" b="1" dirty="0" smtClean="0">
                <a:solidFill>
                  <a:srgbClr val="424456"/>
                </a:solidFill>
                <a:latin typeface="Calibri" pitchFamily="34" charset="0"/>
              </a:rPr>
              <a:t>робот выезжает на координатную сетку</a:t>
            </a:r>
          </a:p>
          <a:p>
            <a:pPr lvl="2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если артефакт стоит на 1 строке – робот выезжает на 1 строку</a:t>
            </a:r>
          </a:p>
          <a:p>
            <a:pPr lvl="2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если артефакт стоит на 2-4 строке – робот выезжает на нулевой столбец</a:t>
            </a:r>
          </a:p>
          <a:p>
            <a:pPr lvl="2">
              <a:lnSpc>
                <a:spcPct val="95000"/>
              </a:lnSpc>
              <a:buClr>
                <a:srgbClr val="406F8D"/>
              </a:buClr>
              <a:buSzPct val="100000"/>
            </a:pPr>
            <a:endParaRPr lang="ru-RU" sz="3200" dirty="0" smtClean="0">
              <a:solidFill>
                <a:srgbClr val="424456"/>
              </a:solidFill>
              <a:latin typeface="Calibri" pitchFamily="34" charset="0"/>
            </a:endParaRPr>
          </a:p>
        </p:txBody>
      </p:sp>
      <p:pic>
        <p:nvPicPr>
          <p:cNvPr id="6" name="Picture 5" descr="C:\Users\kolotov\Pictures\LEGO\BSBR_logo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464" y="569639"/>
            <a:ext cx="1226314" cy="1622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9040440" y="713656"/>
            <a:ext cx="864096" cy="6674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"/>
          <p:cNvSpPr>
            <a:spLocks noGrp="1" noChangeArrowheads="1"/>
          </p:cNvSpPr>
          <p:nvPr>
            <p:ph type="ctrTitle"/>
          </p:nvPr>
        </p:nvSpPr>
        <p:spPr>
          <a:xfrm>
            <a:off x="1733550" y="923925"/>
            <a:ext cx="8098978" cy="687388"/>
          </a:xfrm>
        </p:spPr>
        <p:txBody>
          <a:bodyPr lIns="0" tIns="0" rIns="0" bIns="0"/>
          <a:lstStyle/>
          <a:p>
            <a:pPr eaLnBrk="1" hangingPunct="1">
              <a:lnSpc>
                <a:spcPct val="95000"/>
              </a:lnSpc>
            </a:pPr>
            <a:r>
              <a:rPr lang="ru-RU" dirty="0" smtClean="0">
                <a:solidFill>
                  <a:srgbClr val="424456"/>
                </a:solidFill>
                <a:latin typeface="Calibri" pitchFamily="34" charset="0"/>
              </a:rPr>
              <a:t>Промежуточный результат №3</a:t>
            </a:r>
            <a:endParaRPr lang="en-US" sz="4000" dirty="0" smtClean="0">
              <a:solidFill>
                <a:srgbClr val="424456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8009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399480" y="2225824"/>
            <a:ext cx="9073008" cy="5146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indent="-3429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572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573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7145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1717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6289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0861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5433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Алгоритмы подъезда к 1 артефакту и всем остальным будут отличаться</a:t>
            </a: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Рассмотрим алгоритм подъезда к 1-му артефакту:</a:t>
            </a:r>
          </a:p>
          <a:p>
            <a:pPr lvl="2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если артефакт на 1 строке – робот находится на нужной строке, осталось </a:t>
            </a:r>
            <a:r>
              <a:rPr lang="ru-RU" sz="3200" b="1" dirty="0" smtClean="0">
                <a:solidFill>
                  <a:srgbClr val="424456"/>
                </a:solidFill>
                <a:latin typeface="Calibri" pitchFamily="34" charset="0"/>
              </a:rPr>
              <a:t>подъехать к нужному столбцу</a:t>
            </a:r>
          </a:p>
          <a:p>
            <a:pPr lvl="2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если артефакт стоит на 2-4 строке – робот находится на нулевом столбце, надо </a:t>
            </a:r>
            <a:r>
              <a:rPr lang="ru-RU" sz="3200" b="1" dirty="0" smtClean="0">
                <a:solidFill>
                  <a:srgbClr val="424456"/>
                </a:solidFill>
                <a:latin typeface="Calibri" pitchFamily="34" charset="0"/>
              </a:rPr>
              <a:t>подъехать к нужной строке, повернуть налево и подъехать к нужному столбцу</a:t>
            </a:r>
          </a:p>
        </p:txBody>
      </p:sp>
      <p:pic>
        <p:nvPicPr>
          <p:cNvPr id="6" name="Picture 5" descr="C:\Users\kolotov\Pictures\LEGO\BSBR_logo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464" y="569639"/>
            <a:ext cx="1226314" cy="1622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9040440" y="713656"/>
            <a:ext cx="864096" cy="6674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"/>
          <p:cNvSpPr>
            <a:spLocks noGrp="1" noChangeArrowheads="1"/>
          </p:cNvSpPr>
          <p:nvPr>
            <p:ph type="ctrTitle"/>
          </p:nvPr>
        </p:nvSpPr>
        <p:spPr>
          <a:xfrm>
            <a:off x="1733550" y="923925"/>
            <a:ext cx="8098978" cy="687388"/>
          </a:xfrm>
        </p:spPr>
        <p:txBody>
          <a:bodyPr lIns="0" tIns="0" rIns="0" bIns="0"/>
          <a:lstStyle/>
          <a:p>
            <a:pPr eaLnBrk="1" hangingPunct="1">
              <a:lnSpc>
                <a:spcPct val="95000"/>
              </a:lnSpc>
            </a:pPr>
            <a:r>
              <a:rPr lang="ru-RU" dirty="0" smtClean="0">
                <a:solidFill>
                  <a:srgbClr val="424456"/>
                </a:solidFill>
                <a:latin typeface="Calibri" pitchFamily="34" charset="0"/>
              </a:rPr>
              <a:t>4. Подъехать к 1-му артефакту </a:t>
            </a:r>
          </a:p>
        </p:txBody>
      </p:sp>
    </p:spTree>
    <p:extLst>
      <p:ext uri="{BB962C8B-B14F-4D97-AF65-F5344CB8AC3E}">
        <p14:creationId xmlns:p14="http://schemas.microsoft.com/office/powerpoint/2010/main" val="3108009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399480" y="2225824"/>
            <a:ext cx="9073008" cy="374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indent="-3429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572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573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7145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1717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6289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0861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5433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lvl="1">
              <a:lnSpc>
                <a:spcPct val="95000"/>
              </a:lnSpc>
              <a:buClr>
                <a:srgbClr val="406F8D"/>
              </a:buClr>
              <a:buSzPct val="100000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Выделим основные подзадачи:</a:t>
            </a:r>
          </a:p>
          <a:p>
            <a:pPr marL="628650" lvl="1" indent="-514350">
              <a:lnSpc>
                <a:spcPct val="95000"/>
              </a:lnSpc>
              <a:buClr>
                <a:srgbClr val="406F8D"/>
              </a:buClr>
              <a:buSzPct val="100000"/>
              <a:buFont typeface="+mj-lt"/>
              <a:buAutoNum type="arabicPeriod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поворот налево</a:t>
            </a:r>
          </a:p>
          <a:p>
            <a:pPr marL="628650" lvl="1" indent="-514350">
              <a:lnSpc>
                <a:spcPct val="95000"/>
              </a:lnSpc>
              <a:buClr>
                <a:srgbClr val="406F8D"/>
              </a:buClr>
              <a:buSzPct val="100000"/>
              <a:buFont typeface="+mj-lt"/>
              <a:buAutoNum type="arabicPeriod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подъезд к нужной строке</a:t>
            </a:r>
          </a:p>
          <a:p>
            <a:pPr marL="628650" lvl="1" indent="-514350">
              <a:lnSpc>
                <a:spcPct val="95000"/>
              </a:lnSpc>
              <a:buClr>
                <a:srgbClr val="406F8D"/>
              </a:buClr>
              <a:buSzPct val="100000"/>
              <a:buFont typeface="+mj-lt"/>
              <a:buAutoNum type="arabicPeriod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подъезд к нужному столбцу</a:t>
            </a:r>
          </a:p>
          <a:p>
            <a:pPr marL="628650" lvl="1" indent="-514350">
              <a:lnSpc>
                <a:spcPct val="95000"/>
              </a:lnSpc>
              <a:buClr>
                <a:srgbClr val="406F8D"/>
              </a:buClr>
              <a:buSzPct val="100000"/>
              <a:buFont typeface="+mj-lt"/>
              <a:buAutoNum type="arabicPeriod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подъезд к артефакту</a:t>
            </a:r>
          </a:p>
          <a:p>
            <a:pPr marL="628650" lvl="1" indent="-514350">
              <a:lnSpc>
                <a:spcPct val="95000"/>
              </a:lnSpc>
              <a:buClr>
                <a:srgbClr val="406F8D"/>
              </a:buClr>
              <a:buSzPct val="100000"/>
              <a:buFont typeface="+mj-lt"/>
              <a:buAutoNum type="arabicPeriod"/>
            </a:pPr>
            <a:endParaRPr lang="ru-RU" sz="3200" dirty="0" smtClean="0">
              <a:solidFill>
                <a:srgbClr val="424456"/>
              </a:solidFill>
              <a:latin typeface="Calibri" pitchFamily="34" charset="0"/>
            </a:endParaRPr>
          </a:p>
          <a:p>
            <a:pPr marL="628650" lvl="1" indent="-514350">
              <a:lnSpc>
                <a:spcPct val="95000"/>
              </a:lnSpc>
              <a:buClr>
                <a:srgbClr val="406F8D"/>
              </a:buClr>
              <a:buSzPct val="100000"/>
              <a:buFont typeface="+mj-lt"/>
              <a:buAutoNum type="arabicPeriod"/>
            </a:pPr>
            <a:endParaRPr lang="ru-RU" sz="3200" dirty="0" smtClean="0">
              <a:solidFill>
                <a:srgbClr val="424456"/>
              </a:solidFill>
              <a:latin typeface="Calibri" pitchFamily="34" charset="0"/>
            </a:endParaRPr>
          </a:p>
          <a:p>
            <a:pPr marL="628650" lvl="1" indent="-514350">
              <a:lnSpc>
                <a:spcPct val="95000"/>
              </a:lnSpc>
              <a:buClr>
                <a:srgbClr val="406F8D"/>
              </a:buClr>
              <a:buSzPct val="100000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Решим каждую из них отдельно.</a:t>
            </a:r>
          </a:p>
        </p:txBody>
      </p:sp>
      <p:pic>
        <p:nvPicPr>
          <p:cNvPr id="6" name="Picture 5" descr="C:\Users\kolotov\Pictures\LEGO\BSBR_logo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464" y="569639"/>
            <a:ext cx="1226314" cy="1622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9040440" y="713656"/>
            <a:ext cx="864096" cy="6674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"/>
          <p:cNvSpPr>
            <a:spLocks noGrp="1" noChangeArrowheads="1"/>
          </p:cNvSpPr>
          <p:nvPr>
            <p:ph type="ctrTitle"/>
          </p:nvPr>
        </p:nvSpPr>
        <p:spPr>
          <a:xfrm>
            <a:off x="1733550" y="923925"/>
            <a:ext cx="8098978" cy="687388"/>
          </a:xfrm>
        </p:spPr>
        <p:txBody>
          <a:bodyPr lIns="0" tIns="0" rIns="0" bIns="0"/>
          <a:lstStyle/>
          <a:p>
            <a:pPr eaLnBrk="1" hangingPunct="1">
              <a:lnSpc>
                <a:spcPct val="95000"/>
              </a:lnSpc>
            </a:pPr>
            <a:r>
              <a:rPr lang="ru-RU" dirty="0" smtClean="0">
                <a:solidFill>
                  <a:srgbClr val="424456"/>
                </a:solidFill>
                <a:latin typeface="Calibri" pitchFamily="34" charset="0"/>
              </a:rPr>
              <a:t>4. Подъехать к 1-му артефакту </a:t>
            </a:r>
          </a:p>
        </p:txBody>
      </p:sp>
    </p:spTree>
    <p:extLst>
      <p:ext uri="{BB962C8B-B14F-4D97-AF65-F5344CB8AC3E}">
        <p14:creationId xmlns:p14="http://schemas.microsoft.com/office/powerpoint/2010/main" val="3108009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399480" y="2225824"/>
            <a:ext cx="9073008" cy="46782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indent="-3429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572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573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7145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1717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6289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0861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5433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173038" lvl="1" indent="0">
              <a:lnSpc>
                <a:spcPct val="95000"/>
              </a:lnSpc>
              <a:buClr>
                <a:srgbClr val="406F8D"/>
              </a:buClr>
              <a:buSzPct val="100000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Реализация зависит от конструкции робота (расположения датчиков и пр.).</a:t>
            </a:r>
          </a:p>
          <a:p>
            <a:pPr marL="173038" lvl="1" indent="0">
              <a:lnSpc>
                <a:spcPct val="95000"/>
              </a:lnSpc>
              <a:buClr>
                <a:srgbClr val="406F8D"/>
              </a:buClr>
              <a:buSzPct val="100000"/>
            </a:pPr>
            <a:endParaRPr lang="ru-RU" sz="3200" dirty="0" smtClean="0">
              <a:solidFill>
                <a:srgbClr val="424456"/>
              </a:solidFill>
              <a:latin typeface="Calibri" pitchFamily="34" charset="0"/>
            </a:endParaRPr>
          </a:p>
          <a:p>
            <a:pPr marL="173038" lvl="1" indent="0">
              <a:lnSpc>
                <a:spcPct val="95000"/>
              </a:lnSpc>
              <a:buClr>
                <a:srgbClr val="406F8D"/>
              </a:buClr>
              <a:buSzPct val="100000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Пример алгоритма:</a:t>
            </a:r>
          </a:p>
          <a:p>
            <a:pPr marL="687388" lvl="1" indent="-514350">
              <a:lnSpc>
                <a:spcPct val="95000"/>
              </a:lnSpc>
              <a:buClr>
                <a:srgbClr val="406F8D"/>
              </a:buClr>
              <a:buSzPct val="100000"/>
              <a:buFont typeface="+mj-lt"/>
              <a:buAutoNum type="arabicPeriod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Запуск правого мотора</a:t>
            </a:r>
          </a:p>
          <a:p>
            <a:pPr marL="687388" lvl="1" indent="-514350">
              <a:lnSpc>
                <a:spcPct val="95000"/>
              </a:lnSpc>
              <a:buClr>
                <a:srgbClr val="406F8D"/>
              </a:buClr>
              <a:buSzPct val="100000"/>
              <a:buFont typeface="+mj-lt"/>
              <a:buAutoNum type="arabicPeriod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Ожидание темной зоны</a:t>
            </a:r>
          </a:p>
          <a:p>
            <a:pPr marL="687388" lvl="1" indent="-514350">
              <a:lnSpc>
                <a:spcPct val="95000"/>
              </a:lnSpc>
              <a:buClr>
                <a:srgbClr val="406F8D"/>
              </a:buClr>
              <a:buSzPct val="100000"/>
              <a:buFont typeface="+mj-lt"/>
              <a:buAutoNum type="arabicPeriod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Ожидание светлой зоны</a:t>
            </a:r>
          </a:p>
          <a:p>
            <a:pPr marL="687388" lvl="1" indent="-514350">
              <a:lnSpc>
                <a:spcPct val="95000"/>
              </a:lnSpc>
              <a:buClr>
                <a:srgbClr val="406F8D"/>
              </a:buClr>
              <a:buSzPct val="100000"/>
              <a:buFont typeface="+mj-lt"/>
              <a:buAutoNum type="arabicPeriod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Ожидание темной зоны</a:t>
            </a:r>
          </a:p>
          <a:p>
            <a:pPr marL="173038" lvl="1" indent="0">
              <a:lnSpc>
                <a:spcPct val="95000"/>
              </a:lnSpc>
              <a:buClr>
                <a:srgbClr val="406F8D"/>
              </a:buClr>
              <a:buSzPct val="100000"/>
            </a:pPr>
            <a:endParaRPr lang="ru-RU" sz="3200" dirty="0" smtClean="0">
              <a:solidFill>
                <a:srgbClr val="424456"/>
              </a:solidFill>
              <a:latin typeface="Calibri" pitchFamily="34" charset="0"/>
            </a:endParaRPr>
          </a:p>
          <a:p>
            <a:pPr marL="173038" lvl="1" indent="0">
              <a:lnSpc>
                <a:spcPct val="95000"/>
              </a:lnSpc>
              <a:buClr>
                <a:srgbClr val="406F8D"/>
              </a:buClr>
              <a:buSzPct val="100000"/>
            </a:pPr>
            <a:endParaRPr lang="ru-RU" sz="3200" dirty="0" smtClean="0">
              <a:solidFill>
                <a:srgbClr val="424456"/>
              </a:solidFill>
              <a:latin typeface="Calibri" pitchFamily="34" charset="0"/>
            </a:endParaRPr>
          </a:p>
        </p:txBody>
      </p:sp>
      <p:pic>
        <p:nvPicPr>
          <p:cNvPr id="6" name="Picture 5" descr="C:\Users\kolotov\Pictures\LEGO\BSBR_logo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464" y="569639"/>
            <a:ext cx="1226314" cy="1622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9040440" y="713656"/>
            <a:ext cx="864096" cy="6674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"/>
          <p:cNvSpPr>
            <a:spLocks noGrp="1" noChangeArrowheads="1"/>
          </p:cNvSpPr>
          <p:nvPr>
            <p:ph type="ctrTitle"/>
          </p:nvPr>
        </p:nvSpPr>
        <p:spPr>
          <a:xfrm>
            <a:off x="1733550" y="923925"/>
            <a:ext cx="8098978" cy="687388"/>
          </a:xfrm>
        </p:spPr>
        <p:txBody>
          <a:bodyPr lIns="0" tIns="0" rIns="0" bIns="0"/>
          <a:lstStyle/>
          <a:p>
            <a:pPr eaLnBrk="1" hangingPunct="1">
              <a:lnSpc>
                <a:spcPct val="95000"/>
              </a:lnSpc>
            </a:pPr>
            <a:r>
              <a:rPr lang="ru-RU" dirty="0" smtClean="0">
                <a:solidFill>
                  <a:srgbClr val="424456"/>
                </a:solidFill>
                <a:latin typeface="Calibri" pitchFamily="34" charset="0"/>
              </a:rPr>
              <a:t>4.1. Поворот налево</a:t>
            </a:r>
          </a:p>
        </p:txBody>
      </p:sp>
      <p:cxnSp>
        <p:nvCxnSpPr>
          <p:cNvPr id="41" name="Прямая соединительная линия 40"/>
          <p:cNvCxnSpPr/>
          <p:nvPr/>
        </p:nvCxnSpPr>
        <p:spPr>
          <a:xfrm>
            <a:off x="7349977" y="4435644"/>
            <a:ext cx="2221153" cy="0"/>
          </a:xfrm>
          <a:prstGeom prst="line">
            <a:avLst/>
          </a:prstGeom>
          <a:ln w="3175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/>
          <p:nvPr/>
        </p:nvCxnSpPr>
        <p:spPr>
          <a:xfrm rot="5400000" flipH="1" flipV="1">
            <a:off x="7455746" y="4435644"/>
            <a:ext cx="2115384" cy="0"/>
          </a:xfrm>
          <a:prstGeom prst="line">
            <a:avLst/>
          </a:prstGeom>
          <a:ln w="3175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5" name="Группа 24"/>
          <p:cNvGrpSpPr/>
          <p:nvPr/>
        </p:nvGrpSpPr>
        <p:grpSpPr>
          <a:xfrm>
            <a:off x="7312248" y="4386064"/>
            <a:ext cx="2592288" cy="2647697"/>
            <a:chOff x="7162477" y="4279812"/>
            <a:chExt cx="1764838" cy="1802561"/>
          </a:xfrm>
        </p:grpSpPr>
        <p:sp>
          <p:nvSpPr>
            <p:cNvPr id="51" name="Line 5"/>
            <p:cNvSpPr>
              <a:spLocks noChangeAspect="1" noChangeShapeType="1"/>
            </p:cNvSpPr>
            <p:nvPr/>
          </p:nvSpPr>
          <p:spPr bwMode="auto">
            <a:xfrm rot="95222" flipV="1">
              <a:off x="7162477" y="5167334"/>
              <a:ext cx="1764838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52" name="Rectangle 6"/>
            <p:cNvSpPr>
              <a:spLocks noChangeAspect="1" noChangeArrowheads="1"/>
            </p:cNvSpPr>
            <p:nvPr/>
          </p:nvSpPr>
          <p:spPr bwMode="auto">
            <a:xfrm rot="95222">
              <a:off x="7550251" y="4709723"/>
              <a:ext cx="978544" cy="137265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53" name="Rectangle 7"/>
            <p:cNvSpPr>
              <a:spLocks noChangeAspect="1" noChangeArrowheads="1"/>
            </p:cNvSpPr>
            <p:nvPr/>
          </p:nvSpPr>
          <p:spPr bwMode="auto">
            <a:xfrm rot="95222">
              <a:off x="7686299" y="4905890"/>
              <a:ext cx="719008" cy="457550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54" name="Rectangle 8"/>
            <p:cNvSpPr>
              <a:spLocks noChangeAspect="1" noChangeArrowheads="1"/>
            </p:cNvSpPr>
            <p:nvPr/>
          </p:nvSpPr>
          <p:spPr bwMode="auto">
            <a:xfrm rot="95222">
              <a:off x="7935989" y="5494004"/>
              <a:ext cx="196093" cy="130729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55" name="Rectangle 9"/>
            <p:cNvSpPr>
              <a:spLocks noChangeAspect="1" noChangeArrowheads="1"/>
            </p:cNvSpPr>
            <p:nvPr/>
          </p:nvSpPr>
          <p:spPr bwMode="auto">
            <a:xfrm rot="95222">
              <a:off x="7931489" y="5690035"/>
              <a:ext cx="196093" cy="63443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56" name="AutoShape 10"/>
            <p:cNvSpPr>
              <a:spLocks noChangeAspect="1" noChangeArrowheads="1"/>
            </p:cNvSpPr>
            <p:nvPr/>
          </p:nvSpPr>
          <p:spPr bwMode="auto">
            <a:xfrm rot="16295222">
              <a:off x="7741934" y="5485800"/>
              <a:ext cx="130729" cy="132652"/>
            </a:xfrm>
            <a:prstGeom prst="triangle">
              <a:avLst>
                <a:gd name="adj" fmla="val 50000"/>
              </a:avLst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57" name="AutoShape 11"/>
            <p:cNvSpPr>
              <a:spLocks noChangeAspect="1" noChangeArrowheads="1"/>
            </p:cNvSpPr>
            <p:nvPr/>
          </p:nvSpPr>
          <p:spPr bwMode="auto">
            <a:xfrm rot="5495222" flipH="1">
              <a:off x="8197358" y="5500342"/>
              <a:ext cx="130729" cy="130729"/>
            </a:xfrm>
            <a:prstGeom prst="triangle">
              <a:avLst>
                <a:gd name="adj" fmla="val 50000"/>
              </a:avLst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58" name="Rectangle 12"/>
            <p:cNvSpPr>
              <a:spLocks noChangeAspect="1" noChangeArrowheads="1"/>
            </p:cNvSpPr>
            <p:nvPr/>
          </p:nvSpPr>
          <p:spPr bwMode="auto">
            <a:xfrm rot="95222">
              <a:off x="7229010" y="4821518"/>
              <a:ext cx="261457" cy="588278"/>
            </a:xfrm>
            <a:prstGeom prst="rect">
              <a:avLst/>
            </a:prstGeom>
            <a:solidFill>
              <a:srgbClr val="3333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59" name="Rectangle 13"/>
            <p:cNvSpPr>
              <a:spLocks noChangeAspect="1" noChangeArrowheads="1"/>
            </p:cNvSpPr>
            <p:nvPr/>
          </p:nvSpPr>
          <p:spPr bwMode="auto">
            <a:xfrm rot="95222">
              <a:off x="8601137" y="4859534"/>
              <a:ext cx="261457" cy="588278"/>
            </a:xfrm>
            <a:prstGeom prst="rect">
              <a:avLst/>
            </a:prstGeom>
            <a:solidFill>
              <a:srgbClr val="3333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61" name="Oval 45"/>
            <p:cNvSpPr>
              <a:spLocks noChangeArrowheads="1"/>
            </p:cNvSpPr>
            <p:nvPr/>
          </p:nvSpPr>
          <p:spPr bwMode="auto">
            <a:xfrm rot="5729249">
              <a:off x="7966766" y="4279812"/>
              <a:ext cx="201499" cy="201499"/>
            </a:xfrm>
            <a:prstGeom prst="ellips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2" name="Rectangle 23"/>
            <p:cNvSpPr>
              <a:spLocks noChangeAspect="1" noChangeArrowheads="1"/>
            </p:cNvSpPr>
            <p:nvPr/>
          </p:nvSpPr>
          <p:spPr bwMode="auto">
            <a:xfrm rot="5495222">
              <a:off x="7894599" y="4582989"/>
              <a:ext cx="347969" cy="7871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</p:grpSp>
      <p:sp>
        <p:nvSpPr>
          <p:cNvPr id="26" name="Дуга 25"/>
          <p:cNvSpPr/>
          <p:nvPr/>
        </p:nvSpPr>
        <p:spPr>
          <a:xfrm flipH="1">
            <a:off x="7816546" y="3737992"/>
            <a:ext cx="1871965" cy="2072651"/>
          </a:xfrm>
          <a:prstGeom prst="arc">
            <a:avLst>
              <a:gd name="adj1" fmla="val 10201962"/>
              <a:gd name="adj2" fmla="val 17923351"/>
            </a:avLst>
          </a:prstGeom>
          <a:ln w="57150">
            <a:solidFill>
              <a:srgbClr val="C0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Дуга 20"/>
          <p:cNvSpPr/>
          <p:nvPr/>
        </p:nvSpPr>
        <p:spPr>
          <a:xfrm flipH="1">
            <a:off x="7600280" y="4026024"/>
            <a:ext cx="1008354" cy="936104"/>
          </a:xfrm>
          <a:prstGeom prst="arc">
            <a:avLst>
              <a:gd name="adj1" fmla="val 10201962"/>
              <a:gd name="adj2" fmla="val 17923351"/>
            </a:avLst>
          </a:prstGeom>
          <a:ln w="57150">
            <a:solidFill>
              <a:srgbClr val="00B0F0"/>
            </a:solidFill>
            <a:prstDash val="sysDash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8009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399480" y="2225824"/>
            <a:ext cx="9073008" cy="4210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indent="-3429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572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573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7145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1717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6289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0861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5433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173038" lvl="1" indent="0">
              <a:lnSpc>
                <a:spcPct val="95000"/>
              </a:lnSpc>
              <a:buClr>
                <a:srgbClr val="406F8D"/>
              </a:buClr>
              <a:buSzPct val="100000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В общем случае, 1 и 3 задачи одинаковы: езда вдоль линии и остановка на </a:t>
            </a:r>
            <a:r>
              <a:rPr lang="en-US" sz="3200" dirty="0" smtClean="0">
                <a:solidFill>
                  <a:srgbClr val="424456"/>
                </a:solidFill>
                <a:latin typeface="Calibri" pitchFamily="34" charset="0"/>
              </a:rPr>
              <a:t>n-</a:t>
            </a: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ном перекрестке</a:t>
            </a:r>
          </a:p>
          <a:p>
            <a:pPr marL="173038" lvl="1" indent="0">
              <a:lnSpc>
                <a:spcPct val="95000"/>
              </a:lnSpc>
              <a:buClr>
                <a:srgbClr val="406F8D"/>
              </a:buClr>
              <a:buSzPct val="100000"/>
            </a:pPr>
            <a:endParaRPr lang="ru-RU" sz="3200" dirty="0" smtClean="0">
              <a:solidFill>
                <a:srgbClr val="424456"/>
              </a:solidFill>
              <a:latin typeface="Calibri" pitchFamily="34" charset="0"/>
            </a:endParaRPr>
          </a:p>
          <a:p>
            <a:pPr marL="173038" lvl="1" indent="0">
              <a:lnSpc>
                <a:spcPct val="95000"/>
              </a:lnSpc>
              <a:buClr>
                <a:srgbClr val="406F8D"/>
              </a:buClr>
              <a:buSzPct val="100000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подъезд к нужной</a:t>
            </a:r>
          </a:p>
          <a:p>
            <a:pPr marL="173038" lvl="1" indent="0">
              <a:lnSpc>
                <a:spcPct val="95000"/>
              </a:lnSpc>
              <a:buClr>
                <a:srgbClr val="406F8D"/>
              </a:buClr>
              <a:buSzPct val="100000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строке</a:t>
            </a:r>
          </a:p>
          <a:p>
            <a:pPr marL="173038" lvl="1" indent="0">
              <a:lnSpc>
                <a:spcPct val="95000"/>
              </a:lnSpc>
              <a:buClr>
                <a:srgbClr val="406F8D"/>
              </a:buClr>
              <a:buSzPct val="100000"/>
            </a:pPr>
            <a:endParaRPr lang="ru-RU" sz="3200" dirty="0" smtClean="0">
              <a:solidFill>
                <a:srgbClr val="424456"/>
              </a:solidFill>
              <a:latin typeface="Calibri" pitchFamily="34" charset="0"/>
            </a:endParaRPr>
          </a:p>
          <a:p>
            <a:pPr marL="173038" lvl="1" indent="0">
              <a:lnSpc>
                <a:spcPct val="95000"/>
              </a:lnSpc>
              <a:buClr>
                <a:srgbClr val="406F8D"/>
              </a:buClr>
              <a:buSzPct val="100000"/>
            </a:pPr>
            <a:endParaRPr lang="ru-RU" sz="3200" dirty="0" smtClean="0">
              <a:solidFill>
                <a:srgbClr val="424456"/>
              </a:solidFill>
              <a:latin typeface="Calibri" pitchFamily="34" charset="0"/>
            </a:endParaRPr>
          </a:p>
          <a:p>
            <a:pPr marL="173038" lvl="1" indent="0">
              <a:lnSpc>
                <a:spcPct val="95000"/>
              </a:lnSpc>
              <a:buClr>
                <a:srgbClr val="406F8D"/>
              </a:buClr>
              <a:buSzPct val="100000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подъезд к нужному</a:t>
            </a:r>
          </a:p>
          <a:p>
            <a:pPr marL="173038" lvl="1" indent="0">
              <a:lnSpc>
                <a:spcPct val="95000"/>
              </a:lnSpc>
              <a:buClr>
                <a:srgbClr val="406F8D"/>
              </a:buClr>
              <a:buSzPct val="100000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столбцу</a:t>
            </a:r>
          </a:p>
        </p:txBody>
      </p:sp>
      <p:pic>
        <p:nvPicPr>
          <p:cNvPr id="6" name="Picture 5" descr="C:\Users\kolotov\Pictures\LEGO\BSBR_logo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464" y="569639"/>
            <a:ext cx="1226314" cy="1622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9040440" y="713656"/>
            <a:ext cx="864096" cy="6674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"/>
          <p:cNvSpPr>
            <a:spLocks noGrp="1" noChangeArrowheads="1"/>
          </p:cNvSpPr>
          <p:nvPr>
            <p:ph type="ctrTitle"/>
          </p:nvPr>
        </p:nvSpPr>
        <p:spPr>
          <a:xfrm>
            <a:off x="1733550" y="923925"/>
            <a:ext cx="8098978" cy="687388"/>
          </a:xfrm>
        </p:spPr>
        <p:txBody>
          <a:bodyPr lIns="0" tIns="0" rIns="0" bIns="0"/>
          <a:lstStyle/>
          <a:p>
            <a:pPr eaLnBrk="1" hangingPunct="1">
              <a:lnSpc>
                <a:spcPct val="95000"/>
              </a:lnSpc>
            </a:pPr>
            <a:r>
              <a:rPr lang="ru-RU" dirty="0" smtClean="0">
                <a:solidFill>
                  <a:srgbClr val="424456"/>
                </a:solidFill>
                <a:latin typeface="Calibri" pitchFamily="34" charset="0"/>
              </a:rPr>
              <a:t>4.2. Подъезд к нужной строке/столбцу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16200000">
            <a:off x="6340140" y="1397732"/>
            <a:ext cx="1152128" cy="5256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Прямая со стрелкой 8"/>
          <p:cNvCxnSpPr/>
          <p:nvPr/>
        </p:nvCxnSpPr>
        <p:spPr>
          <a:xfrm>
            <a:off x="4503936" y="4242048"/>
            <a:ext cx="1728192" cy="1588"/>
          </a:xfrm>
          <a:prstGeom prst="straightConnector1">
            <a:avLst/>
          </a:prstGeom>
          <a:ln w="571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Группа 17"/>
          <p:cNvGrpSpPr/>
          <p:nvPr/>
        </p:nvGrpSpPr>
        <p:grpSpPr>
          <a:xfrm>
            <a:off x="6232128" y="4098032"/>
            <a:ext cx="360040" cy="288032"/>
            <a:chOff x="8392368" y="4962128"/>
            <a:chExt cx="216024" cy="216024"/>
          </a:xfrm>
        </p:grpSpPr>
        <p:cxnSp>
          <p:nvCxnSpPr>
            <p:cNvPr id="14" name="Прямая соединительная линия 13"/>
            <p:cNvCxnSpPr/>
            <p:nvPr/>
          </p:nvCxnSpPr>
          <p:spPr>
            <a:xfrm rot="16200000" flipH="1">
              <a:off x="8392368" y="4962128"/>
              <a:ext cx="216024" cy="216024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5400000" flipH="1" flipV="1">
              <a:off x="8392368" y="4962128"/>
              <a:ext cx="216024" cy="216024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143896" y="5034136"/>
            <a:ext cx="5356024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1" name="Прямая со стрелкой 20"/>
          <p:cNvCxnSpPr/>
          <p:nvPr/>
        </p:nvCxnSpPr>
        <p:spPr>
          <a:xfrm>
            <a:off x="4575944" y="6114256"/>
            <a:ext cx="2664296" cy="1588"/>
          </a:xfrm>
          <a:prstGeom prst="straightConnector1">
            <a:avLst/>
          </a:prstGeom>
          <a:ln w="571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Группа 21"/>
          <p:cNvGrpSpPr/>
          <p:nvPr/>
        </p:nvGrpSpPr>
        <p:grpSpPr>
          <a:xfrm>
            <a:off x="7240240" y="5970240"/>
            <a:ext cx="360040" cy="288032"/>
            <a:chOff x="8392368" y="4962128"/>
            <a:chExt cx="216024" cy="216024"/>
          </a:xfrm>
        </p:grpSpPr>
        <p:cxnSp>
          <p:nvCxnSpPr>
            <p:cNvPr id="23" name="Прямая соединительная линия 22"/>
            <p:cNvCxnSpPr/>
            <p:nvPr/>
          </p:nvCxnSpPr>
          <p:spPr>
            <a:xfrm rot="16200000" flipH="1">
              <a:off x="8392368" y="4962128"/>
              <a:ext cx="216024" cy="216024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Прямая соединительная линия 23"/>
            <p:cNvCxnSpPr/>
            <p:nvPr/>
          </p:nvCxnSpPr>
          <p:spPr>
            <a:xfrm rot="5400000" flipH="1" flipV="1">
              <a:off x="8392368" y="4962128"/>
              <a:ext cx="216024" cy="216024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08009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399480" y="2225824"/>
            <a:ext cx="9073008" cy="35671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indent="-3429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572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573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7145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1717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6289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0861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5433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173038" lvl="1" indent="0">
              <a:lnSpc>
                <a:spcPct val="95000"/>
              </a:lnSpc>
              <a:buClr>
                <a:srgbClr val="406F8D"/>
              </a:buClr>
              <a:buSzPct val="100000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Можно реализовать программу в 2 потока:</a:t>
            </a:r>
          </a:p>
          <a:p>
            <a:pPr marL="687388" lvl="1" indent="-514350">
              <a:lnSpc>
                <a:spcPct val="95000"/>
              </a:lnSpc>
              <a:buClr>
                <a:srgbClr val="406F8D"/>
              </a:buClr>
              <a:buSzPct val="100000"/>
              <a:buFont typeface="+mj-lt"/>
              <a:buAutoNum type="arabicPeriod"/>
            </a:pPr>
            <a:r>
              <a:rPr lang="ru-RU" sz="3200" b="1" dirty="0" smtClean="0">
                <a:solidFill>
                  <a:srgbClr val="424456"/>
                </a:solidFill>
                <a:latin typeface="Calibri" pitchFamily="34" charset="0"/>
              </a:rPr>
              <a:t>движение по линии</a:t>
            </a: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 (для него блок уже готов)</a:t>
            </a:r>
          </a:p>
          <a:p>
            <a:pPr marL="1087438" lvl="2" indent="-514350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2800" dirty="0" smtClean="0">
                <a:solidFill>
                  <a:srgbClr val="424456"/>
                </a:solidFill>
                <a:latin typeface="Calibri" pitchFamily="34" charset="0"/>
              </a:rPr>
              <a:t>для того, чтобы робот не «дергался» / съезжал при пересечении перекрестка нужно предусмотреть это состояние (проезд перекрестка)</a:t>
            </a:r>
          </a:p>
          <a:p>
            <a:pPr marL="687388" lvl="1" indent="-514350">
              <a:lnSpc>
                <a:spcPct val="95000"/>
              </a:lnSpc>
              <a:buClr>
                <a:srgbClr val="406F8D"/>
              </a:buClr>
              <a:buSzPct val="100000"/>
              <a:buFont typeface="+mj-lt"/>
              <a:buAutoNum type="arabicPeriod"/>
            </a:pPr>
            <a:r>
              <a:rPr lang="ru-RU" sz="3200" b="1" dirty="0" smtClean="0">
                <a:solidFill>
                  <a:srgbClr val="424456"/>
                </a:solidFill>
                <a:latin typeface="Calibri" pitchFamily="34" charset="0"/>
              </a:rPr>
              <a:t>определение и подсчет перекрестков</a:t>
            </a:r>
          </a:p>
          <a:p>
            <a:pPr marL="1087438" lvl="2" indent="-514350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2800" dirty="0" smtClean="0">
                <a:solidFill>
                  <a:srgbClr val="424456"/>
                </a:solidFill>
                <a:latin typeface="Calibri" pitchFamily="34" charset="0"/>
              </a:rPr>
              <a:t>потребуется дополнительный датчик цвета или света</a:t>
            </a:r>
          </a:p>
        </p:txBody>
      </p:sp>
      <p:pic>
        <p:nvPicPr>
          <p:cNvPr id="6" name="Picture 5" descr="C:\Users\kolotov\Pictures\LEGO\BSBR_logo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464" y="569639"/>
            <a:ext cx="1226314" cy="1622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9040440" y="713656"/>
            <a:ext cx="864096" cy="6674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"/>
          <p:cNvSpPr>
            <a:spLocks noGrp="1" noChangeArrowheads="1"/>
          </p:cNvSpPr>
          <p:nvPr>
            <p:ph type="ctrTitle"/>
          </p:nvPr>
        </p:nvSpPr>
        <p:spPr>
          <a:xfrm>
            <a:off x="1733550" y="923925"/>
            <a:ext cx="8098978" cy="687388"/>
          </a:xfrm>
        </p:spPr>
        <p:txBody>
          <a:bodyPr lIns="0" tIns="0" rIns="0" bIns="0"/>
          <a:lstStyle/>
          <a:p>
            <a:pPr eaLnBrk="1" hangingPunct="1">
              <a:lnSpc>
                <a:spcPct val="95000"/>
              </a:lnSpc>
            </a:pPr>
            <a:r>
              <a:rPr lang="ru-RU" dirty="0" smtClean="0">
                <a:solidFill>
                  <a:srgbClr val="424456"/>
                </a:solidFill>
                <a:latin typeface="Calibri" pitchFamily="34" charset="0"/>
              </a:rPr>
              <a:t>4.2. Подъезд к нужной строке/столбцу</a:t>
            </a:r>
          </a:p>
        </p:txBody>
      </p:sp>
      <p:cxnSp>
        <p:nvCxnSpPr>
          <p:cNvPr id="39" name="Прямая соединительная линия 38"/>
          <p:cNvCxnSpPr/>
          <p:nvPr/>
        </p:nvCxnSpPr>
        <p:spPr>
          <a:xfrm>
            <a:off x="1335584" y="6618312"/>
            <a:ext cx="7704856" cy="0"/>
          </a:xfrm>
          <a:prstGeom prst="line">
            <a:avLst/>
          </a:prstGeom>
          <a:ln w="1905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 rot="5400000" flipH="1" flipV="1">
            <a:off x="3135784" y="6617121"/>
            <a:ext cx="1440160" cy="0"/>
          </a:xfrm>
          <a:prstGeom prst="line">
            <a:avLst/>
          </a:prstGeom>
          <a:ln w="1905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 rot="5400000" flipH="1" flipV="1">
            <a:off x="4863976" y="6617121"/>
            <a:ext cx="1440160" cy="0"/>
          </a:xfrm>
          <a:prstGeom prst="line">
            <a:avLst/>
          </a:prstGeom>
          <a:ln w="1905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/>
          <p:nvPr/>
        </p:nvCxnSpPr>
        <p:spPr>
          <a:xfrm rot="5400000" flipH="1" flipV="1">
            <a:off x="6592167" y="6617121"/>
            <a:ext cx="1440160" cy="0"/>
          </a:xfrm>
          <a:prstGeom prst="line">
            <a:avLst/>
          </a:prstGeom>
          <a:ln w="1905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68" name="Группа 67"/>
          <p:cNvGrpSpPr/>
          <p:nvPr/>
        </p:nvGrpSpPr>
        <p:grpSpPr>
          <a:xfrm>
            <a:off x="1623616" y="5538192"/>
            <a:ext cx="1800200" cy="1764838"/>
            <a:chOff x="3892485" y="5091589"/>
            <a:chExt cx="1157853" cy="1135109"/>
          </a:xfrm>
        </p:grpSpPr>
        <p:sp>
          <p:nvSpPr>
            <p:cNvPr id="51" name="Line 5"/>
            <p:cNvSpPr>
              <a:spLocks noChangeAspect="1" noChangeShapeType="1"/>
            </p:cNvSpPr>
            <p:nvPr/>
          </p:nvSpPr>
          <p:spPr bwMode="auto">
            <a:xfrm rot="5653342" flipV="1">
              <a:off x="3913151" y="5659144"/>
              <a:ext cx="1135109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52" name="Rectangle 6"/>
            <p:cNvSpPr>
              <a:spLocks noChangeAspect="1" noChangeArrowheads="1"/>
            </p:cNvSpPr>
            <p:nvPr/>
          </p:nvSpPr>
          <p:spPr bwMode="auto">
            <a:xfrm rot="5653342">
              <a:off x="4019226" y="5207497"/>
              <a:ext cx="629380" cy="882861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53" name="Rectangle 7"/>
            <p:cNvSpPr>
              <a:spLocks noChangeAspect="1" noChangeArrowheads="1"/>
            </p:cNvSpPr>
            <p:nvPr/>
          </p:nvSpPr>
          <p:spPr bwMode="auto">
            <a:xfrm rot="5653342">
              <a:off x="4270443" y="5513549"/>
              <a:ext cx="462452" cy="294287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54" name="Rectangle 8"/>
            <p:cNvSpPr>
              <a:spLocks noChangeAspect="1" noChangeArrowheads="1"/>
            </p:cNvSpPr>
            <p:nvPr/>
          </p:nvSpPr>
          <p:spPr bwMode="auto">
            <a:xfrm rot="5653342">
              <a:off x="4166083" y="5598531"/>
              <a:ext cx="126123" cy="84082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55" name="Rectangle 9"/>
            <p:cNvSpPr>
              <a:spLocks noChangeAspect="1" noChangeArrowheads="1"/>
            </p:cNvSpPr>
            <p:nvPr/>
          </p:nvSpPr>
          <p:spPr bwMode="auto">
            <a:xfrm rot="5653342">
              <a:off x="4061882" y="5612476"/>
              <a:ext cx="126123" cy="40805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56" name="AutoShape 10"/>
            <p:cNvSpPr>
              <a:spLocks noChangeAspect="1" noChangeArrowheads="1"/>
            </p:cNvSpPr>
            <p:nvPr/>
          </p:nvSpPr>
          <p:spPr bwMode="auto">
            <a:xfrm rot="253342">
              <a:off x="4198462" y="5452448"/>
              <a:ext cx="84082" cy="85319"/>
            </a:xfrm>
            <a:prstGeom prst="triangle">
              <a:avLst>
                <a:gd name="adj" fmla="val 50000"/>
              </a:avLst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57" name="AutoShape 11"/>
            <p:cNvSpPr>
              <a:spLocks noChangeAspect="1" noChangeArrowheads="1"/>
            </p:cNvSpPr>
            <p:nvPr/>
          </p:nvSpPr>
          <p:spPr bwMode="auto">
            <a:xfrm rot="11053342" flipH="1">
              <a:off x="4176269" y="5745275"/>
              <a:ext cx="84082" cy="84082"/>
            </a:xfrm>
            <a:prstGeom prst="triangle">
              <a:avLst>
                <a:gd name="adj" fmla="val 50000"/>
              </a:avLst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58" name="Rectangle 12"/>
            <p:cNvSpPr>
              <a:spLocks noChangeAspect="1" noChangeArrowheads="1"/>
            </p:cNvSpPr>
            <p:nvPr/>
          </p:nvSpPr>
          <p:spPr bwMode="auto">
            <a:xfrm rot="5653342">
              <a:off x="4450088" y="5031274"/>
              <a:ext cx="168164" cy="378369"/>
            </a:xfrm>
            <a:prstGeom prst="rect">
              <a:avLst/>
            </a:prstGeom>
            <a:solidFill>
              <a:srgbClr val="3333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59" name="Rectangle 13"/>
            <p:cNvSpPr>
              <a:spLocks noChangeAspect="1" noChangeArrowheads="1"/>
            </p:cNvSpPr>
            <p:nvPr/>
          </p:nvSpPr>
          <p:spPr bwMode="auto">
            <a:xfrm rot="5653342">
              <a:off x="4385085" y="5911741"/>
              <a:ext cx="168164" cy="378369"/>
            </a:xfrm>
            <a:prstGeom prst="rect">
              <a:avLst/>
            </a:prstGeom>
            <a:solidFill>
              <a:srgbClr val="3333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61" name="Oval 45"/>
            <p:cNvSpPr>
              <a:spLocks noChangeArrowheads="1"/>
            </p:cNvSpPr>
            <p:nvPr/>
          </p:nvSpPr>
          <p:spPr bwMode="auto">
            <a:xfrm rot="11287369">
              <a:off x="4920738" y="5632144"/>
              <a:ext cx="129600" cy="129600"/>
            </a:xfrm>
            <a:prstGeom prst="ellips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2" name="Rectangle 23"/>
            <p:cNvSpPr>
              <a:spLocks noChangeAspect="1" noChangeArrowheads="1"/>
            </p:cNvSpPr>
            <p:nvPr/>
          </p:nvSpPr>
          <p:spPr bwMode="auto">
            <a:xfrm rot="11053342">
              <a:off x="4718255" y="5665165"/>
              <a:ext cx="223807" cy="5063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49" name="Oval 45"/>
            <p:cNvSpPr>
              <a:spLocks noChangeArrowheads="1"/>
            </p:cNvSpPr>
            <p:nvPr/>
          </p:nvSpPr>
          <p:spPr bwMode="auto">
            <a:xfrm rot="11287369">
              <a:off x="4760205" y="5957709"/>
              <a:ext cx="129600" cy="129600"/>
            </a:xfrm>
            <a:prstGeom prst="ellips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0" name="Rectangle 23"/>
            <p:cNvSpPr>
              <a:spLocks noChangeAspect="1" noChangeArrowheads="1"/>
            </p:cNvSpPr>
            <p:nvPr/>
          </p:nvSpPr>
          <p:spPr bwMode="auto">
            <a:xfrm rot="11053342">
              <a:off x="4561099" y="5989367"/>
              <a:ext cx="223807" cy="5063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08009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399480" y="2225824"/>
            <a:ext cx="9073008" cy="467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indent="-3429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572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573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7145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1717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6289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0861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5433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173038" lvl="1" indent="0">
              <a:lnSpc>
                <a:spcPct val="95000"/>
              </a:lnSpc>
              <a:buClr>
                <a:srgbClr val="406F8D"/>
              </a:buClr>
              <a:buSzPct val="100000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Пример реализации 1-го потока:</a:t>
            </a:r>
          </a:p>
        </p:txBody>
      </p:sp>
      <p:pic>
        <p:nvPicPr>
          <p:cNvPr id="6" name="Picture 5" descr="C:\Users\kolotov\Pictures\LEGO\BSBR_logo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464" y="569639"/>
            <a:ext cx="1226314" cy="1622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9040440" y="713656"/>
            <a:ext cx="864096" cy="6674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"/>
          <p:cNvSpPr>
            <a:spLocks noGrp="1" noChangeArrowheads="1"/>
          </p:cNvSpPr>
          <p:nvPr>
            <p:ph type="ctrTitle"/>
          </p:nvPr>
        </p:nvSpPr>
        <p:spPr>
          <a:xfrm>
            <a:off x="1733550" y="923925"/>
            <a:ext cx="8098978" cy="687388"/>
          </a:xfrm>
        </p:spPr>
        <p:txBody>
          <a:bodyPr lIns="0" tIns="0" rIns="0" bIns="0"/>
          <a:lstStyle/>
          <a:p>
            <a:pPr eaLnBrk="1" hangingPunct="1">
              <a:lnSpc>
                <a:spcPct val="95000"/>
              </a:lnSpc>
            </a:pPr>
            <a:r>
              <a:rPr lang="ru-RU" dirty="0" smtClean="0">
                <a:solidFill>
                  <a:srgbClr val="424456"/>
                </a:solidFill>
                <a:latin typeface="Calibri" pitchFamily="34" charset="0"/>
              </a:rPr>
              <a:t>4.2. Подъезд к нужной строке/столбцу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831528" y="3674757"/>
            <a:ext cx="8640960" cy="301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Прямоугольник 24"/>
          <p:cNvSpPr/>
          <p:nvPr/>
        </p:nvSpPr>
        <p:spPr>
          <a:xfrm>
            <a:off x="3927872" y="2801888"/>
            <a:ext cx="2232248" cy="23042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TextBox 25"/>
          <p:cNvSpPr txBox="1"/>
          <p:nvPr/>
        </p:nvSpPr>
        <p:spPr>
          <a:xfrm>
            <a:off x="4071888" y="2873896"/>
            <a:ext cx="19442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Calibri" pitchFamily="34" charset="0"/>
                <a:cs typeface="Calibri" pitchFamily="34" charset="0"/>
              </a:rPr>
              <a:t>проезд перекрестка</a:t>
            </a:r>
            <a:endParaRPr lang="ru-RU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3927872" y="5250160"/>
            <a:ext cx="2232248" cy="23042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TextBox 27"/>
          <p:cNvSpPr txBox="1"/>
          <p:nvPr/>
        </p:nvSpPr>
        <p:spPr>
          <a:xfrm>
            <a:off x="4071888" y="6651411"/>
            <a:ext cx="19442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Calibri" pitchFamily="34" charset="0"/>
                <a:cs typeface="Calibri" pitchFamily="34" charset="0"/>
              </a:rPr>
              <a:t>движение по линии</a:t>
            </a:r>
            <a:endParaRPr lang="ru-RU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6592168" y="2801888"/>
            <a:ext cx="2664296" cy="324036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TextBox 29"/>
          <p:cNvSpPr txBox="1"/>
          <p:nvPr/>
        </p:nvSpPr>
        <p:spPr>
          <a:xfrm>
            <a:off x="6592168" y="2729880"/>
            <a:ext cx="25922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Calibri" pitchFamily="34" charset="0"/>
                <a:cs typeface="Calibri" pitchFamily="34" charset="0"/>
              </a:rPr>
              <a:t>остановка после проезда 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n-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го перекрестка</a:t>
            </a:r>
            <a:endParaRPr lang="ru-RU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343696" y="2801888"/>
            <a:ext cx="1584176" cy="367240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15704" y="2873896"/>
            <a:ext cx="14401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Calibri" pitchFamily="34" charset="0"/>
                <a:cs typeface="Calibri" pitchFamily="34" charset="0"/>
              </a:rPr>
              <a:t>проверка</a:t>
            </a:r>
          </a:p>
          <a:p>
            <a:pPr algn="ctr"/>
            <a:r>
              <a:rPr lang="ru-RU" dirty="0" smtClean="0">
                <a:latin typeface="Calibri" pitchFamily="34" charset="0"/>
                <a:cs typeface="Calibri" pitchFamily="34" charset="0"/>
              </a:rPr>
              <a:t>флага</a:t>
            </a:r>
            <a:endParaRPr lang="ru-RU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8009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83456" y="3089920"/>
            <a:ext cx="9849247" cy="21915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399480" y="2225824"/>
            <a:ext cx="9073008" cy="467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indent="-3429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572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573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7145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1717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6289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0861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5433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173038" lvl="1" indent="0">
              <a:lnSpc>
                <a:spcPct val="95000"/>
              </a:lnSpc>
              <a:buClr>
                <a:srgbClr val="406F8D"/>
              </a:buClr>
              <a:buSzPct val="100000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Пример реализации 2-го потока:</a:t>
            </a:r>
          </a:p>
        </p:txBody>
      </p:sp>
      <p:pic>
        <p:nvPicPr>
          <p:cNvPr id="6" name="Picture 5" descr="C:\Users\kolotov\Pictures\LEGO\BSBR_logo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464" y="569639"/>
            <a:ext cx="1226314" cy="1622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9040440" y="713656"/>
            <a:ext cx="864096" cy="6674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"/>
          <p:cNvSpPr>
            <a:spLocks noGrp="1" noChangeArrowheads="1"/>
          </p:cNvSpPr>
          <p:nvPr>
            <p:ph type="ctrTitle"/>
          </p:nvPr>
        </p:nvSpPr>
        <p:spPr>
          <a:xfrm>
            <a:off x="1733550" y="923925"/>
            <a:ext cx="8098978" cy="687388"/>
          </a:xfrm>
        </p:spPr>
        <p:txBody>
          <a:bodyPr lIns="0" tIns="0" rIns="0" bIns="0"/>
          <a:lstStyle/>
          <a:p>
            <a:pPr eaLnBrk="1" hangingPunct="1">
              <a:lnSpc>
                <a:spcPct val="95000"/>
              </a:lnSpc>
            </a:pPr>
            <a:r>
              <a:rPr lang="ru-RU" dirty="0" smtClean="0">
                <a:solidFill>
                  <a:srgbClr val="424456"/>
                </a:solidFill>
                <a:latin typeface="Calibri" pitchFamily="34" charset="0"/>
              </a:rPr>
              <a:t>4.2. Подъезд к нужной строке/столбцу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2343696" y="3233936"/>
            <a:ext cx="1728192" cy="39604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TextBox 25"/>
          <p:cNvSpPr txBox="1"/>
          <p:nvPr/>
        </p:nvSpPr>
        <p:spPr>
          <a:xfrm>
            <a:off x="2199680" y="5715307"/>
            <a:ext cx="19442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Calibri" pitchFamily="34" charset="0"/>
                <a:cs typeface="Calibri" pitchFamily="34" charset="0"/>
              </a:rPr>
              <a:t>ожидание перекрестка</a:t>
            </a:r>
            <a:endParaRPr lang="ru-RU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7312248" y="3233936"/>
            <a:ext cx="2376264" cy="39604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TextBox 27"/>
          <p:cNvSpPr txBox="1"/>
          <p:nvPr/>
        </p:nvSpPr>
        <p:spPr>
          <a:xfrm>
            <a:off x="7456264" y="5255384"/>
            <a:ext cx="208823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Calibri" pitchFamily="34" charset="0"/>
                <a:cs typeface="Calibri" pitchFamily="34" charset="0"/>
              </a:rPr>
              <a:t>выход из цикла после проезда последнего перекрестка</a:t>
            </a:r>
            <a:endParaRPr lang="ru-RU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4071888" y="3233936"/>
            <a:ext cx="3240360" cy="39604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TextBox 29"/>
          <p:cNvSpPr txBox="1"/>
          <p:nvPr/>
        </p:nvSpPr>
        <p:spPr>
          <a:xfrm>
            <a:off x="4143896" y="5322168"/>
            <a:ext cx="302433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Calibri" pitchFamily="34" charset="0"/>
                <a:cs typeface="Calibri" pitchFamily="34" charset="0"/>
              </a:rPr>
              <a:t>установка флага «перекресток обнаружен» + инкремент счетчика перекрестков</a:t>
            </a:r>
            <a:endParaRPr lang="ru-RU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8009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:\Users\kolotov\Pictures\LEGO\BSBR_logo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464" y="569639"/>
            <a:ext cx="1226314" cy="1622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9040440" y="713656"/>
            <a:ext cx="864096" cy="6674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"/>
          <p:cNvSpPr>
            <a:spLocks noGrp="1" noChangeArrowheads="1"/>
          </p:cNvSpPr>
          <p:nvPr>
            <p:ph type="ctrTitle"/>
          </p:nvPr>
        </p:nvSpPr>
        <p:spPr>
          <a:xfrm>
            <a:off x="1733550" y="923925"/>
            <a:ext cx="8098978" cy="687388"/>
          </a:xfrm>
        </p:spPr>
        <p:txBody>
          <a:bodyPr lIns="0" tIns="0" rIns="0" bIns="0"/>
          <a:lstStyle/>
          <a:p>
            <a:pPr eaLnBrk="1" hangingPunct="1">
              <a:lnSpc>
                <a:spcPct val="95000"/>
              </a:lnSpc>
            </a:pPr>
            <a:r>
              <a:rPr lang="ru-RU" dirty="0" smtClean="0">
                <a:solidFill>
                  <a:srgbClr val="424456"/>
                </a:solidFill>
                <a:latin typeface="Calibri" pitchFamily="34" charset="0"/>
              </a:rPr>
              <a:t>4.3. Подъезд к артефакту</a:t>
            </a:r>
          </a:p>
        </p:txBody>
      </p:sp>
      <p:sp>
        <p:nvSpPr>
          <p:cNvPr id="24" name="Text Box 4"/>
          <p:cNvSpPr txBox="1">
            <a:spLocks noChangeArrowheads="1"/>
          </p:cNvSpPr>
          <p:nvPr/>
        </p:nvSpPr>
        <p:spPr bwMode="auto">
          <a:xfrm>
            <a:off x="399480" y="2225824"/>
            <a:ext cx="9073008" cy="2339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indent="-3429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572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573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7145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1717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6289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0861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5433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Нужен 3-ий датчик цвета для обнаружения артефакта</a:t>
            </a: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Блок «подъезд к артефакту» - движение по линии до обнаружения артефакта датчиком цвета: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487712" y="4746104"/>
            <a:ext cx="5112568" cy="2468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08009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399480" y="2225824"/>
            <a:ext cx="9073008" cy="2105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indent="-3429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572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573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7145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1717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6289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0861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5433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lvl="1">
              <a:lnSpc>
                <a:spcPct val="95000"/>
              </a:lnSpc>
              <a:buClr>
                <a:srgbClr val="406F8D"/>
              </a:buClr>
              <a:buSzPct val="100000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Решим </a:t>
            </a:r>
            <a:r>
              <a:rPr lang="ru-RU" sz="3200" b="1" dirty="0" smtClean="0">
                <a:solidFill>
                  <a:srgbClr val="424456"/>
                </a:solidFill>
                <a:latin typeface="Calibri" pitchFamily="34" charset="0"/>
              </a:rPr>
              <a:t>промежуточную задачу</a:t>
            </a: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: </a:t>
            </a:r>
          </a:p>
          <a:p>
            <a:pPr lvl="1" indent="-6350">
              <a:lnSpc>
                <a:spcPct val="95000"/>
              </a:lnSpc>
              <a:buClr>
                <a:srgbClr val="406F8D"/>
              </a:buClr>
              <a:buSzPct val="100000"/>
            </a:pPr>
            <a:r>
              <a:rPr lang="ru-RU" sz="2800" dirty="0" smtClean="0">
                <a:solidFill>
                  <a:srgbClr val="424456"/>
                </a:solidFill>
                <a:latin typeface="Calibri" pitchFamily="34" charset="0"/>
              </a:rPr>
              <a:t>используя написанные блоки, составьте программу для прохождения траектории. Номер строки и столбца с артефактом задается переменными в программе. Проверьте, что робот доезжает до любого перекрестка</a:t>
            </a:r>
            <a:endParaRPr lang="ru-RU" sz="3200" dirty="0" smtClean="0">
              <a:solidFill>
                <a:srgbClr val="424456"/>
              </a:solidFill>
              <a:latin typeface="Calibri" pitchFamily="34" charset="0"/>
            </a:endParaRPr>
          </a:p>
        </p:txBody>
      </p:sp>
      <p:pic>
        <p:nvPicPr>
          <p:cNvPr id="6" name="Picture 5" descr="C:\Users\kolotov\Pictures\LEGO\BSBR_logo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464" y="569639"/>
            <a:ext cx="1226314" cy="1622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9040440" y="713656"/>
            <a:ext cx="864096" cy="6674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"/>
          <p:cNvSpPr>
            <a:spLocks noGrp="1" noChangeArrowheads="1"/>
          </p:cNvSpPr>
          <p:nvPr>
            <p:ph type="ctrTitle"/>
          </p:nvPr>
        </p:nvSpPr>
        <p:spPr>
          <a:xfrm>
            <a:off x="1733550" y="923925"/>
            <a:ext cx="8098978" cy="687388"/>
          </a:xfrm>
        </p:spPr>
        <p:txBody>
          <a:bodyPr lIns="0" tIns="0" rIns="0" bIns="0"/>
          <a:lstStyle/>
          <a:p>
            <a:pPr eaLnBrk="1" hangingPunct="1">
              <a:lnSpc>
                <a:spcPct val="95000"/>
              </a:lnSpc>
            </a:pPr>
            <a:r>
              <a:rPr lang="ru-RU" dirty="0" smtClean="0">
                <a:solidFill>
                  <a:srgbClr val="424456"/>
                </a:solidFill>
                <a:latin typeface="Calibri" pitchFamily="34" charset="0"/>
              </a:rPr>
              <a:t>4. Подъехать к 1-му артефакту 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479600" y="4818112"/>
            <a:ext cx="7182798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Прямая со стрелкой 9"/>
          <p:cNvCxnSpPr/>
          <p:nvPr/>
        </p:nvCxnSpPr>
        <p:spPr>
          <a:xfrm rot="5400000">
            <a:off x="1983656" y="5897438"/>
            <a:ext cx="1584176" cy="15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2919760" y="6690320"/>
            <a:ext cx="3240360" cy="15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8009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399480" y="2345095"/>
            <a:ext cx="9073008" cy="28069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indent="-3429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572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573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7145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1717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6289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0861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5433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робот считывает цвета плиток, проговаривает их и записывает в переменные (или массивы)</a:t>
            </a: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после считывания шифра робот останавливается</a:t>
            </a: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робот выводит координаты 1 артефакта на экран</a:t>
            </a: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робот выезжает на координатную сетку</a:t>
            </a: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3200" b="1" dirty="0" smtClean="0">
                <a:solidFill>
                  <a:srgbClr val="424456"/>
                </a:solidFill>
                <a:latin typeface="Calibri" pitchFamily="34" charset="0"/>
              </a:rPr>
              <a:t>робот подъезжает к 1 артефакту</a:t>
            </a:r>
          </a:p>
        </p:txBody>
      </p:sp>
      <p:pic>
        <p:nvPicPr>
          <p:cNvPr id="6" name="Picture 5" descr="C:\Users\kolotov\Pictures\LEGO\BSBR_logo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464" y="569639"/>
            <a:ext cx="1226314" cy="1622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9040440" y="713656"/>
            <a:ext cx="864096" cy="6674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"/>
          <p:cNvSpPr>
            <a:spLocks noGrp="1" noChangeArrowheads="1"/>
          </p:cNvSpPr>
          <p:nvPr>
            <p:ph type="ctrTitle"/>
          </p:nvPr>
        </p:nvSpPr>
        <p:spPr>
          <a:xfrm>
            <a:off x="1733550" y="923925"/>
            <a:ext cx="8098978" cy="687388"/>
          </a:xfrm>
        </p:spPr>
        <p:txBody>
          <a:bodyPr lIns="0" tIns="0" rIns="0" bIns="0"/>
          <a:lstStyle/>
          <a:p>
            <a:pPr eaLnBrk="1" hangingPunct="1">
              <a:lnSpc>
                <a:spcPct val="95000"/>
              </a:lnSpc>
            </a:pPr>
            <a:r>
              <a:rPr lang="ru-RU" dirty="0" smtClean="0">
                <a:solidFill>
                  <a:srgbClr val="424456"/>
                </a:solidFill>
                <a:latin typeface="Calibri" pitchFamily="34" charset="0"/>
              </a:rPr>
              <a:t>Промежуточный результат №4</a:t>
            </a:r>
            <a:endParaRPr lang="en-US" sz="4000" dirty="0" smtClean="0">
              <a:solidFill>
                <a:srgbClr val="424456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8009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399480" y="2225824"/>
            <a:ext cx="9073008" cy="28069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indent="-3429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572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573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7145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1717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6289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0861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5433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Координаты каждого следующего артефакта закодированы:</a:t>
            </a:r>
          </a:p>
          <a:p>
            <a:pPr lvl="2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цвет текущего артефакта = цвет строки следующего артефакта</a:t>
            </a:r>
          </a:p>
          <a:p>
            <a:pPr lvl="2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цвет плитки под текущим артефактом = цвет столбца следующего артефакта</a:t>
            </a:r>
          </a:p>
        </p:txBody>
      </p:sp>
      <p:pic>
        <p:nvPicPr>
          <p:cNvPr id="6" name="Picture 5" descr="C:\Users\kolotov\Pictures\LEGO\BSBR_logo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464" y="569639"/>
            <a:ext cx="1226314" cy="1622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9040440" y="713656"/>
            <a:ext cx="864096" cy="6674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"/>
          <p:cNvSpPr>
            <a:spLocks noGrp="1" noChangeArrowheads="1"/>
          </p:cNvSpPr>
          <p:nvPr>
            <p:ph type="ctrTitle"/>
          </p:nvPr>
        </p:nvSpPr>
        <p:spPr>
          <a:xfrm>
            <a:off x="1733550" y="923925"/>
            <a:ext cx="8098978" cy="687388"/>
          </a:xfrm>
        </p:spPr>
        <p:txBody>
          <a:bodyPr lIns="0" tIns="0" rIns="0" bIns="0"/>
          <a:lstStyle/>
          <a:p>
            <a:pPr eaLnBrk="1" hangingPunct="1">
              <a:lnSpc>
                <a:spcPct val="95000"/>
              </a:lnSpc>
            </a:pPr>
            <a:r>
              <a:rPr lang="ru-RU" dirty="0" smtClean="0">
                <a:solidFill>
                  <a:srgbClr val="424456"/>
                </a:solidFill>
                <a:latin typeface="Calibri" pitchFamily="34" charset="0"/>
              </a:rPr>
              <a:t>5. Определение координат следующего артефакта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279800" y="4962128"/>
            <a:ext cx="3744416" cy="245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08009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399480" y="2225824"/>
            <a:ext cx="9073008" cy="2339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indent="-3429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572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573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7145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1717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6289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0861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5433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Выделим подзадачи:</a:t>
            </a:r>
          </a:p>
          <a:p>
            <a:pPr marL="1085850" lvl="2" indent="-514350">
              <a:lnSpc>
                <a:spcPct val="95000"/>
              </a:lnSpc>
              <a:buClr>
                <a:srgbClr val="406F8D"/>
              </a:buClr>
              <a:buSzPct val="100000"/>
              <a:buFont typeface="+mj-lt"/>
              <a:buAutoNum type="arabicPeriod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определение цвета артефакта</a:t>
            </a:r>
          </a:p>
          <a:p>
            <a:pPr marL="1085850" lvl="2" indent="-514350">
              <a:lnSpc>
                <a:spcPct val="95000"/>
              </a:lnSpc>
              <a:buClr>
                <a:srgbClr val="406F8D"/>
              </a:buClr>
              <a:buSzPct val="100000"/>
              <a:buFont typeface="+mj-lt"/>
              <a:buAutoNum type="arabicPeriod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определение цвета плитки под артефактом</a:t>
            </a:r>
          </a:p>
          <a:p>
            <a:pPr marL="1085850" lvl="2" indent="-514350">
              <a:lnSpc>
                <a:spcPct val="95000"/>
              </a:lnSpc>
              <a:buClr>
                <a:srgbClr val="406F8D"/>
              </a:buClr>
              <a:buSzPct val="100000"/>
              <a:buFont typeface="+mj-lt"/>
              <a:buAutoNum type="arabicPeriod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определение координат следующего артефакта</a:t>
            </a:r>
          </a:p>
        </p:txBody>
      </p:sp>
      <p:pic>
        <p:nvPicPr>
          <p:cNvPr id="6" name="Picture 5" descr="C:\Users\kolotov\Pictures\LEGO\BSBR_logo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464" y="569639"/>
            <a:ext cx="1226314" cy="1622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9040440" y="713656"/>
            <a:ext cx="864096" cy="6674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"/>
          <p:cNvSpPr>
            <a:spLocks noGrp="1" noChangeArrowheads="1"/>
          </p:cNvSpPr>
          <p:nvPr>
            <p:ph type="ctrTitle"/>
          </p:nvPr>
        </p:nvSpPr>
        <p:spPr>
          <a:xfrm>
            <a:off x="1733550" y="923925"/>
            <a:ext cx="8098978" cy="687388"/>
          </a:xfrm>
        </p:spPr>
        <p:txBody>
          <a:bodyPr lIns="0" tIns="0" rIns="0" bIns="0"/>
          <a:lstStyle/>
          <a:p>
            <a:pPr eaLnBrk="1" hangingPunct="1">
              <a:lnSpc>
                <a:spcPct val="95000"/>
              </a:lnSpc>
            </a:pPr>
            <a:r>
              <a:rPr lang="ru-RU" dirty="0" smtClean="0">
                <a:solidFill>
                  <a:srgbClr val="424456"/>
                </a:solidFill>
                <a:latin typeface="Calibri" pitchFamily="34" charset="0"/>
              </a:rPr>
              <a:t>5. Определение координат следующего артефакта </a:t>
            </a:r>
          </a:p>
        </p:txBody>
      </p:sp>
    </p:spTree>
    <p:extLst>
      <p:ext uri="{BB962C8B-B14F-4D97-AF65-F5344CB8AC3E}">
        <p14:creationId xmlns:p14="http://schemas.microsoft.com/office/powerpoint/2010/main" val="3108009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399480" y="2225824"/>
            <a:ext cx="9073008" cy="935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indent="-3429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572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573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7145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1717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6289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0861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5433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Можно определить цвет артефакта после остановки перед ним:</a:t>
            </a:r>
          </a:p>
        </p:txBody>
      </p:sp>
      <p:pic>
        <p:nvPicPr>
          <p:cNvPr id="6" name="Picture 5" descr="C:\Users\kolotov\Pictures\LEGO\BSBR_logo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464" y="569639"/>
            <a:ext cx="1226314" cy="1622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9040440" y="713656"/>
            <a:ext cx="864096" cy="6674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"/>
          <p:cNvSpPr>
            <a:spLocks noGrp="1" noChangeArrowheads="1"/>
          </p:cNvSpPr>
          <p:nvPr>
            <p:ph type="ctrTitle"/>
          </p:nvPr>
        </p:nvSpPr>
        <p:spPr>
          <a:xfrm>
            <a:off x="1733550" y="923925"/>
            <a:ext cx="8098978" cy="687388"/>
          </a:xfrm>
        </p:spPr>
        <p:txBody>
          <a:bodyPr lIns="0" tIns="0" rIns="0" bIns="0"/>
          <a:lstStyle/>
          <a:p>
            <a:pPr eaLnBrk="1" hangingPunct="1">
              <a:lnSpc>
                <a:spcPct val="95000"/>
              </a:lnSpc>
            </a:pPr>
            <a:r>
              <a:rPr lang="ru-RU" dirty="0" smtClean="0">
                <a:solidFill>
                  <a:srgbClr val="424456"/>
                </a:solidFill>
                <a:latin typeface="Calibri" pitchFamily="34" charset="0"/>
              </a:rPr>
              <a:t>5.1. Определение цвета артефакта 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71488" y="3665984"/>
            <a:ext cx="9231922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327472" y="3521968"/>
            <a:ext cx="4392488" cy="29523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1119560" y="5682208"/>
            <a:ext cx="2880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Calibri" pitchFamily="34" charset="0"/>
                <a:cs typeface="Calibri" pitchFamily="34" charset="0"/>
              </a:rPr>
              <a:t>подъезд к артефакту</a:t>
            </a:r>
            <a:endParaRPr lang="ru-RU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016104" y="3521968"/>
            <a:ext cx="3672408" cy="29523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6160120" y="5571291"/>
            <a:ext cx="33843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Calibri" pitchFamily="34" charset="0"/>
                <a:cs typeface="Calibri" pitchFamily="34" charset="0"/>
              </a:rPr>
              <a:t>определение цвета артефакта</a:t>
            </a:r>
            <a:endParaRPr lang="ru-RU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8009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399480" y="2225824"/>
            <a:ext cx="9073008" cy="28069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indent="-3429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572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573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7145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1717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6289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0861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5433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Можно определить цвет плитки под артефактом с помощью датчика цвета, который считывал шифр. Для этого необходимо сдвинуть артефакт:</a:t>
            </a:r>
          </a:p>
          <a:p>
            <a:pPr lvl="2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вплотную подъехать к артефакту</a:t>
            </a:r>
          </a:p>
          <a:p>
            <a:pPr lvl="2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повернуть так, чтобы датчик цвета            оказался над плиткой</a:t>
            </a:r>
          </a:p>
        </p:txBody>
      </p:sp>
      <p:pic>
        <p:nvPicPr>
          <p:cNvPr id="6" name="Picture 5" descr="C:\Users\kolotov\Pictures\LEGO\BSBR_logo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464" y="569639"/>
            <a:ext cx="1226314" cy="1622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9040440" y="713656"/>
            <a:ext cx="864096" cy="6674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"/>
          <p:cNvSpPr>
            <a:spLocks noGrp="1" noChangeArrowheads="1"/>
          </p:cNvSpPr>
          <p:nvPr>
            <p:ph type="ctrTitle"/>
          </p:nvPr>
        </p:nvSpPr>
        <p:spPr>
          <a:xfrm>
            <a:off x="1733550" y="923925"/>
            <a:ext cx="8098978" cy="687388"/>
          </a:xfrm>
        </p:spPr>
        <p:txBody>
          <a:bodyPr lIns="0" tIns="0" rIns="0" bIns="0"/>
          <a:lstStyle/>
          <a:p>
            <a:pPr eaLnBrk="1" hangingPunct="1">
              <a:lnSpc>
                <a:spcPct val="95000"/>
              </a:lnSpc>
            </a:pPr>
            <a:r>
              <a:rPr lang="ru-RU" dirty="0" smtClean="0">
                <a:solidFill>
                  <a:srgbClr val="424456"/>
                </a:solidFill>
                <a:latin typeface="Calibri" pitchFamily="34" charset="0"/>
              </a:rPr>
              <a:t>5.2. Определение цвета плитки под артефактом </a:t>
            </a:r>
          </a:p>
        </p:txBody>
      </p:sp>
      <p:cxnSp>
        <p:nvCxnSpPr>
          <p:cNvPr id="28" name="Прямая соединительная линия 27"/>
          <p:cNvCxnSpPr/>
          <p:nvPr/>
        </p:nvCxnSpPr>
        <p:spPr>
          <a:xfrm rot="5400000" flipH="1" flipV="1">
            <a:off x="5441183" y="5754216"/>
            <a:ext cx="2448272" cy="0"/>
          </a:xfrm>
          <a:prstGeom prst="line">
            <a:avLst/>
          </a:prstGeom>
          <a:ln w="1905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5801223" y="5178152"/>
            <a:ext cx="1800200" cy="0"/>
          </a:xfrm>
          <a:prstGeom prst="line">
            <a:avLst/>
          </a:prstGeom>
          <a:ln w="1905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2" name="Группа 11"/>
          <p:cNvGrpSpPr/>
          <p:nvPr/>
        </p:nvGrpSpPr>
        <p:grpSpPr>
          <a:xfrm rot="15840577">
            <a:off x="5800651" y="5715057"/>
            <a:ext cx="1800200" cy="1764838"/>
            <a:chOff x="3892485" y="5091589"/>
            <a:chExt cx="1157853" cy="1135109"/>
          </a:xfrm>
        </p:grpSpPr>
        <p:sp>
          <p:nvSpPr>
            <p:cNvPr id="13" name="Line 5"/>
            <p:cNvSpPr>
              <a:spLocks noChangeAspect="1" noChangeShapeType="1"/>
            </p:cNvSpPr>
            <p:nvPr/>
          </p:nvSpPr>
          <p:spPr bwMode="auto">
            <a:xfrm rot="5653342" flipV="1">
              <a:off x="3913151" y="5659144"/>
              <a:ext cx="1135109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14" name="Rectangle 6"/>
            <p:cNvSpPr>
              <a:spLocks noChangeAspect="1" noChangeArrowheads="1"/>
            </p:cNvSpPr>
            <p:nvPr/>
          </p:nvSpPr>
          <p:spPr bwMode="auto">
            <a:xfrm rot="5653342">
              <a:off x="4019226" y="5207497"/>
              <a:ext cx="629380" cy="882861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15" name="Rectangle 7"/>
            <p:cNvSpPr>
              <a:spLocks noChangeAspect="1" noChangeArrowheads="1"/>
            </p:cNvSpPr>
            <p:nvPr/>
          </p:nvSpPr>
          <p:spPr bwMode="auto">
            <a:xfrm rot="5653342">
              <a:off x="4270443" y="5513549"/>
              <a:ext cx="462452" cy="294287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16" name="Rectangle 8"/>
            <p:cNvSpPr>
              <a:spLocks noChangeAspect="1" noChangeArrowheads="1"/>
            </p:cNvSpPr>
            <p:nvPr/>
          </p:nvSpPr>
          <p:spPr bwMode="auto">
            <a:xfrm rot="5653342">
              <a:off x="4166083" y="5598531"/>
              <a:ext cx="126123" cy="84082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18" name="Rectangle 9"/>
            <p:cNvSpPr>
              <a:spLocks noChangeAspect="1" noChangeArrowheads="1"/>
            </p:cNvSpPr>
            <p:nvPr/>
          </p:nvSpPr>
          <p:spPr bwMode="auto">
            <a:xfrm rot="5653342">
              <a:off x="4061882" y="5612476"/>
              <a:ext cx="126123" cy="40805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19" name="AutoShape 10"/>
            <p:cNvSpPr>
              <a:spLocks noChangeAspect="1" noChangeArrowheads="1"/>
            </p:cNvSpPr>
            <p:nvPr/>
          </p:nvSpPr>
          <p:spPr bwMode="auto">
            <a:xfrm rot="253342">
              <a:off x="4198462" y="5452448"/>
              <a:ext cx="84082" cy="85319"/>
            </a:xfrm>
            <a:prstGeom prst="triangle">
              <a:avLst>
                <a:gd name="adj" fmla="val 50000"/>
              </a:avLst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20" name="AutoShape 11"/>
            <p:cNvSpPr>
              <a:spLocks noChangeAspect="1" noChangeArrowheads="1"/>
            </p:cNvSpPr>
            <p:nvPr/>
          </p:nvSpPr>
          <p:spPr bwMode="auto">
            <a:xfrm rot="11053342" flipH="1">
              <a:off x="4176269" y="5745275"/>
              <a:ext cx="84082" cy="84082"/>
            </a:xfrm>
            <a:prstGeom prst="triangle">
              <a:avLst>
                <a:gd name="adj" fmla="val 50000"/>
              </a:avLst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21" name="Rectangle 12"/>
            <p:cNvSpPr>
              <a:spLocks noChangeAspect="1" noChangeArrowheads="1"/>
            </p:cNvSpPr>
            <p:nvPr/>
          </p:nvSpPr>
          <p:spPr bwMode="auto">
            <a:xfrm rot="5653342">
              <a:off x="4450088" y="5031274"/>
              <a:ext cx="168164" cy="378369"/>
            </a:xfrm>
            <a:prstGeom prst="rect">
              <a:avLst/>
            </a:prstGeom>
            <a:solidFill>
              <a:srgbClr val="3333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22" name="Rectangle 13"/>
            <p:cNvSpPr>
              <a:spLocks noChangeAspect="1" noChangeArrowheads="1"/>
            </p:cNvSpPr>
            <p:nvPr/>
          </p:nvSpPr>
          <p:spPr bwMode="auto">
            <a:xfrm rot="5653342">
              <a:off x="4385085" y="5911741"/>
              <a:ext cx="168164" cy="378369"/>
            </a:xfrm>
            <a:prstGeom prst="rect">
              <a:avLst/>
            </a:prstGeom>
            <a:solidFill>
              <a:srgbClr val="3333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23" name="Oval 45"/>
            <p:cNvSpPr>
              <a:spLocks noChangeArrowheads="1"/>
            </p:cNvSpPr>
            <p:nvPr/>
          </p:nvSpPr>
          <p:spPr bwMode="auto">
            <a:xfrm rot="11287369">
              <a:off x="4920738" y="5632144"/>
              <a:ext cx="129600" cy="129600"/>
            </a:xfrm>
            <a:prstGeom prst="ellips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4" name="Rectangle 23"/>
            <p:cNvSpPr>
              <a:spLocks noChangeAspect="1" noChangeArrowheads="1"/>
            </p:cNvSpPr>
            <p:nvPr/>
          </p:nvSpPr>
          <p:spPr bwMode="auto">
            <a:xfrm rot="11053342">
              <a:off x="4718255" y="5665165"/>
              <a:ext cx="223807" cy="5063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25" name="Oval 45"/>
            <p:cNvSpPr>
              <a:spLocks noChangeArrowheads="1"/>
            </p:cNvSpPr>
            <p:nvPr/>
          </p:nvSpPr>
          <p:spPr bwMode="auto">
            <a:xfrm rot="11287369">
              <a:off x="4760205" y="5957709"/>
              <a:ext cx="129600" cy="129600"/>
            </a:xfrm>
            <a:prstGeom prst="ellips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6" name="Rectangle 23"/>
            <p:cNvSpPr>
              <a:spLocks noChangeAspect="1" noChangeArrowheads="1"/>
            </p:cNvSpPr>
            <p:nvPr/>
          </p:nvSpPr>
          <p:spPr bwMode="auto">
            <a:xfrm rot="11053342">
              <a:off x="4561099" y="5989367"/>
              <a:ext cx="223807" cy="5063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</p:grpSp>
      <p:sp>
        <p:nvSpPr>
          <p:cNvPr id="31" name="Прямоугольник 30"/>
          <p:cNvSpPr/>
          <p:nvPr/>
        </p:nvSpPr>
        <p:spPr>
          <a:xfrm>
            <a:off x="6377287" y="4962128"/>
            <a:ext cx="504056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2" name="Прямая соединительная линия 31"/>
          <p:cNvCxnSpPr/>
          <p:nvPr/>
        </p:nvCxnSpPr>
        <p:spPr>
          <a:xfrm rot="5400000" flipH="1" flipV="1">
            <a:off x="7816305" y="5754216"/>
            <a:ext cx="2448272" cy="0"/>
          </a:xfrm>
          <a:prstGeom prst="line">
            <a:avLst/>
          </a:prstGeom>
          <a:ln w="1905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>
            <a:off x="8176345" y="5178152"/>
            <a:ext cx="1800200" cy="0"/>
          </a:xfrm>
          <a:prstGeom prst="line">
            <a:avLst/>
          </a:prstGeom>
          <a:ln w="1905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9" name="Прямоугольник 48"/>
          <p:cNvSpPr/>
          <p:nvPr/>
        </p:nvSpPr>
        <p:spPr>
          <a:xfrm>
            <a:off x="8824416" y="4962128"/>
            <a:ext cx="504056" cy="504056"/>
          </a:xfrm>
          <a:prstGeom prst="rect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/>
        </p:nvSpPr>
        <p:spPr>
          <a:xfrm>
            <a:off x="8392368" y="4674096"/>
            <a:ext cx="504056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4" name="Группа 33"/>
          <p:cNvGrpSpPr/>
          <p:nvPr/>
        </p:nvGrpSpPr>
        <p:grpSpPr>
          <a:xfrm rot="13998847">
            <a:off x="8175773" y="5138993"/>
            <a:ext cx="1800200" cy="1764838"/>
            <a:chOff x="3892485" y="5091589"/>
            <a:chExt cx="1157853" cy="1135109"/>
          </a:xfrm>
        </p:grpSpPr>
        <p:sp>
          <p:nvSpPr>
            <p:cNvPr id="35" name="Line 5"/>
            <p:cNvSpPr>
              <a:spLocks noChangeAspect="1" noChangeShapeType="1"/>
            </p:cNvSpPr>
            <p:nvPr/>
          </p:nvSpPr>
          <p:spPr bwMode="auto">
            <a:xfrm rot="5653342" flipV="1">
              <a:off x="3913151" y="5659144"/>
              <a:ext cx="1135109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6" name="Rectangle 6"/>
            <p:cNvSpPr>
              <a:spLocks noChangeAspect="1" noChangeArrowheads="1"/>
            </p:cNvSpPr>
            <p:nvPr/>
          </p:nvSpPr>
          <p:spPr bwMode="auto">
            <a:xfrm rot="5653342">
              <a:off x="4019226" y="5207497"/>
              <a:ext cx="629380" cy="882861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7" name="Rectangle 7"/>
            <p:cNvSpPr>
              <a:spLocks noChangeAspect="1" noChangeArrowheads="1"/>
            </p:cNvSpPr>
            <p:nvPr/>
          </p:nvSpPr>
          <p:spPr bwMode="auto">
            <a:xfrm rot="5653342">
              <a:off x="4270443" y="5513549"/>
              <a:ext cx="462452" cy="294287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8" name="Rectangle 8"/>
            <p:cNvSpPr>
              <a:spLocks noChangeAspect="1" noChangeArrowheads="1"/>
            </p:cNvSpPr>
            <p:nvPr/>
          </p:nvSpPr>
          <p:spPr bwMode="auto">
            <a:xfrm rot="5653342">
              <a:off x="4166083" y="5598531"/>
              <a:ext cx="126123" cy="84082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9" name="Rectangle 9"/>
            <p:cNvSpPr>
              <a:spLocks noChangeAspect="1" noChangeArrowheads="1"/>
            </p:cNvSpPr>
            <p:nvPr/>
          </p:nvSpPr>
          <p:spPr bwMode="auto">
            <a:xfrm rot="5653342">
              <a:off x="4061882" y="5612476"/>
              <a:ext cx="126123" cy="40805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40" name="AutoShape 10"/>
            <p:cNvSpPr>
              <a:spLocks noChangeAspect="1" noChangeArrowheads="1"/>
            </p:cNvSpPr>
            <p:nvPr/>
          </p:nvSpPr>
          <p:spPr bwMode="auto">
            <a:xfrm rot="253342">
              <a:off x="4198462" y="5452448"/>
              <a:ext cx="84082" cy="85319"/>
            </a:xfrm>
            <a:prstGeom prst="triangle">
              <a:avLst>
                <a:gd name="adj" fmla="val 50000"/>
              </a:avLst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41" name="AutoShape 11"/>
            <p:cNvSpPr>
              <a:spLocks noChangeAspect="1" noChangeArrowheads="1"/>
            </p:cNvSpPr>
            <p:nvPr/>
          </p:nvSpPr>
          <p:spPr bwMode="auto">
            <a:xfrm rot="11053342" flipH="1">
              <a:off x="4176269" y="5745275"/>
              <a:ext cx="84082" cy="84082"/>
            </a:xfrm>
            <a:prstGeom prst="triangle">
              <a:avLst>
                <a:gd name="adj" fmla="val 50000"/>
              </a:avLst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42" name="Rectangle 12"/>
            <p:cNvSpPr>
              <a:spLocks noChangeAspect="1" noChangeArrowheads="1"/>
            </p:cNvSpPr>
            <p:nvPr/>
          </p:nvSpPr>
          <p:spPr bwMode="auto">
            <a:xfrm rot="5653342">
              <a:off x="4450088" y="5031274"/>
              <a:ext cx="168164" cy="378369"/>
            </a:xfrm>
            <a:prstGeom prst="rect">
              <a:avLst/>
            </a:prstGeom>
            <a:solidFill>
              <a:srgbClr val="3333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43" name="Rectangle 13"/>
            <p:cNvSpPr>
              <a:spLocks noChangeAspect="1" noChangeArrowheads="1"/>
            </p:cNvSpPr>
            <p:nvPr/>
          </p:nvSpPr>
          <p:spPr bwMode="auto">
            <a:xfrm rot="5653342">
              <a:off x="4385085" y="5911741"/>
              <a:ext cx="168164" cy="378369"/>
            </a:xfrm>
            <a:prstGeom prst="rect">
              <a:avLst/>
            </a:prstGeom>
            <a:solidFill>
              <a:srgbClr val="3333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44" name="Oval 45"/>
            <p:cNvSpPr>
              <a:spLocks noChangeArrowheads="1"/>
            </p:cNvSpPr>
            <p:nvPr/>
          </p:nvSpPr>
          <p:spPr bwMode="auto">
            <a:xfrm rot="11287369">
              <a:off x="4920738" y="5632144"/>
              <a:ext cx="129600" cy="129600"/>
            </a:xfrm>
            <a:prstGeom prst="ellips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5" name="Rectangle 23"/>
            <p:cNvSpPr>
              <a:spLocks noChangeAspect="1" noChangeArrowheads="1"/>
            </p:cNvSpPr>
            <p:nvPr/>
          </p:nvSpPr>
          <p:spPr bwMode="auto">
            <a:xfrm rot="11053342">
              <a:off x="4718255" y="5665165"/>
              <a:ext cx="223807" cy="5063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46" name="Oval 45"/>
            <p:cNvSpPr>
              <a:spLocks noChangeArrowheads="1"/>
            </p:cNvSpPr>
            <p:nvPr/>
          </p:nvSpPr>
          <p:spPr bwMode="auto">
            <a:xfrm rot="11287369">
              <a:off x="4760205" y="5957709"/>
              <a:ext cx="129600" cy="129600"/>
            </a:xfrm>
            <a:prstGeom prst="ellips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7" name="Rectangle 23"/>
            <p:cNvSpPr>
              <a:spLocks noChangeAspect="1" noChangeArrowheads="1"/>
            </p:cNvSpPr>
            <p:nvPr/>
          </p:nvSpPr>
          <p:spPr bwMode="auto">
            <a:xfrm rot="11053342">
              <a:off x="4561099" y="5989367"/>
              <a:ext cx="223807" cy="5063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</p:grpSp>
      <p:cxnSp>
        <p:nvCxnSpPr>
          <p:cNvPr id="51" name="Прямая со стрелкой 50"/>
          <p:cNvCxnSpPr/>
          <p:nvPr/>
        </p:nvCxnSpPr>
        <p:spPr>
          <a:xfrm rot="5400000" flipH="1" flipV="1">
            <a:off x="6772982" y="5645410"/>
            <a:ext cx="504056" cy="15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Дуга 51"/>
          <p:cNvSpPr/>
          <p:nvPr/>
        </p:nvSpPr>
        <p:spPr>
          <a:xfrm>
            <a:off x="6253832" y="4911824"/>
            <a:ext cx="770384" cy="770384"/>
          </a:xfrm>
          <a:prstGeom prst="arc">
            <a:avLst/>
          </a:prstGeom>
          <a:ln w="38100">
            <a:solidFill>
              <a:srgbClr val="FF0000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8009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95017" y="3449960"/>
            <a:ext cx="9609519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C:\Users\kolotov\Pictures\LEGO\BSBR_logo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464" y="569639"/>
            <a:ext cx="1226314" cy="1622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9040440" y="713656"/>
            <a:ext cx="864096" cy="6674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"/>
          <p:cNvSpPr>
            <a:spLocks noGrp="1" noChangeArrowheads="1"/>
          </p:cNvSpPr>
          <p:nvPr>
            <p:ph type="ctrTitle"/>
          </p:nvPr>
        </p:nvSpPr>
        <p:spPr>
          <a:xfrm>
            <a:off x="1733550" y="923925"/>
            <a:ext cx="8098978" cy="687388"/>
          </a:xfrm>
        </p:spPr>
        <p:txBody>
          <a:bodyPr lIns="0" tIns="0" rIns="0" bIns="0"/>
          <a:lstStyle/>
          <a:p>
            <a:pPr eaLnBrk="1" hangingPunct="1">
              <a:lnSpc>
                <a:spcPct val="95000"/>
              </a:lnSpc>
            </a:pPr>
            <a:r>
              <a:rPr lang="ru-RU" dirty="0" smtClean="0">
                <a:solidFill>
                  <a:srgbClr val="424456"/>
                </a:solidFill>
                <a:latin typeface="Calibri" pitchFamily="34" charset="0"/>
              </a:rPr>
              <a:t>5.2. Определение цвета плитки под артефактом </a:t>
            </a:r>
          </a:p>
        </p:txBody>
      </p:sp>
      <p:sp>
        <p:nvSpPr>
          <p:cNvPr id="50" name="Text Box 4"/>
          <p:cNvSpPr txBox="1">
            <a:spLocks noChangeArrowheads="1"/>
          </p:cNvSpPr>
          <p:nvPr/>
        </p:nvSpPr>
        <p:spPr bwMode="auto">
          <a:xfrm>
            <a:off x="399480" y="2225824"/>
            <a:ext cx="9073008" cy="935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indent="-3429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572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573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7145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1717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6289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0861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5433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Объединим программы определения цвета артефакта и плитки под ним: </a:t>
            </a:r>
          </a:p>
        </p:txBody>
      </p:sp>
      <p:sp>
        <p:nvSpPr>
          <p:cNvPr id="54" name="Прямоугольник 53"/>
          <p:cNvSpPr/>
          <p:nvPr/>
        </p:nvSpPr>
        <p:spPr>
          <a:xfrm>
            <a:off x="327472" y="3521968"/>
            <a:ext cx="3600400" cy="29523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TextBox 54"/>
          <p:cNvSpPr txBox="1"/>
          <p:nvPr/>
        </p:nvSpPr>
        <p:spPr>
          <a:xfrm>
            <a:off x="543496" y="5394176"/>
            <a:ext cx="30963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Calibri" pitchFamily="34" charset="0"/>
                <a:cs typeface="Calibri" pitchFamily="34" charset="0"/>
              </a:rPr>
              <a:t>определение цвета артефакта</a:t>
            </a:r>
            <a:endParaRPr lang="ru-RU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6304136" y="3521968"/>
            <a:ext cx="3672408" cy="29523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TextBox 56"/>
          <p:cNvSpPr txBox="1"/>
          <p:nvPr/>
        </p:nvSpPr>
        <p:spPr>
          <a:xfrm>
            <a:off x="6448152" y="5466184"/>
            <a:ext cx="33843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Calibri" pitchFamily="34" charset="0"/>
                <a:cs typeface="Calibri" pitchFamily="34" charset="0"/>
              </a:rPr>
              <a:t>определение цвета плитки под артефактом</a:t>
            </a:r>
            <a:endParaRPr lang="ru-RU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3927872" y="3521968"/>
            <a:ext cx="2376264" cy="29523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TextBox 58"/>
          <p:cNvSpPr txBox="1"/>
          <p:nvPr/>
        </p:nvSpPr>
        <p:spPr>
          <a:xfrm>
            <a:off x="3999880" y="5466184"/>
            <a:ext cx="21602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Calibri" pitchFamily="34" charset="0"/>
                <a:cs typeface="Calibri" pitchFamily="34" charset="0"/>
              </a:rPr>
              <a:t>сдвиг </a:t>
            </a:r>
          </a:p>
          <a:p>
            <a:pPr algn="ctr"/>
            <a:r>
              <a:rPr lang="ru-RU" dirty="0" smtClean="0">
                <a:latin typeface="Calibri" pitchFamily="34" charset="0"/>
                <a:cs typeface="Calibri" pitchFamily="34" charset="0"/>
              </a:rPr>
              <a:t>артефакта</a:t>
            </a:r>
            <a:endParaRPr lang="ru-RU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8009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:\Users\kolotov\Pictures\LEGO\BSBR_logo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464" y="569639"/>
            <a:ext cx="1226314" cy="1622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9040440" y="713656"/>
            <a:ext cx="864096" cy="6674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"/>
          <p:cNvSpPr>
            <a:spLocks noGrp="1" noChangeArrowheads="1"/>
          </p:cNvSpPr>
          <p:nvPr>
            <p:ph type="ctrTitle"/>
          </p:nvPr>
        </p:nvSpPr>
        <p:spPr>
          <a:xfrm>
            <a:off x="1733550" y="923925"/>
            <a:ext cx="8098978" cy="687388"/>
          </a:xfrm>
        </p:spPr>
        <p:txBody>
          <a:bodyPr lIns="0" tIns="0" rIns="0" bIns="0"/>
          <a:lstStyle/>
          <a:p>
            <a:pPr eaLnBrk="1" hangingPunct="1">
              <a:lnSpc>
                <a:spcPct val="95000"/>
              </a:lnSpc>
            </a:pPr>
            <a:r>
              <a:rPr lang="ru-RU" dirty="0" smtClean="0">
                <a:solidFill>
                  <a:srgbClr val="424456"/>
                </a:solidFill>
                <a:latin typeface="Calibri" pitchFamily="34" charset="0"/>
              </a:rPr>
              <a:t>5.3. Определение координат следующего артефакта</a:t>
            </a:r>
          </a:p>
        </p:txBody>
      </p:sp>
      <p:sp>
        <p:nvSpPr>
          <p:cNvPr id="50" name="Text Box 4"/>
          <p:cNvSpPr txBox="1">
            <a:spLocks noChangeArrowheads="1"/>
          </p:cNvSpPr>
          <p:nvPr/>
        </p:nvSpPr>
        <p:spPr bwMode="auto">
          <a:xfrm>
            <a:off x="399480" y="2225824"/>
            <a:ext cx="9073008" cy="28069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indent="-3429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572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573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7145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1717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6289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0861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5433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Задача определения координат артефакта по известным цветам строки и столбца была решена во 2 разделе.</a:t>
            </a: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Используем блоки «определить индекс строки» и «определить индекс столбца», созданные во 2 разделе</a:t>
            </a:r>
          </a:p>
        </p:txBody>
      </p:sp>
    </p:spTree>
    <p:extLst>
      <p:ext uri="{BB962C8B-B14F-4D97-AF65-F5344CB8AC3E}">
        <p14:creationId xmlns:p14="http://schemas.microsoft.com/office/powerpoint/2010/main" val="3108009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399480" y="2345095"/>
            <a:ext cx="9073008" cy="374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indent="-3429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572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573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7145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1717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6289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0861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5433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робот считывает цвета плиток, проговаривает их и записывает в переменные (или массивы)</a:t>
            </a: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после считывания шифра робот останавливается</a:t>
            </a: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робот выводит координаты 1 артефакта на экран</a:t>
            </a: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робот выезжает на координатную сетку</a:t>
            </a: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робот подъезжает к 1 артефакту</a:t>
            </a: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3200" b="1" dirty="0" smtClean="0">
                <a:solidFill>
                  <a:srgbClr val="424456"/>
                </a:solidFill>
                <a:latin typeface="Calibri" pitchFamily="34" charset="0"/>
              </a:rPr>
              <a:t>робот определяет и выводит координаты следующего артефакта на экран</a:t>
            </a:r>
          </a:p>
        </p:txBody>
      </p:sp>
      <p:pic>
        <p:nvPicPr>
          <p:cNvPr id="6" name="Picture 5" descr="C:\Users\kolotov\Pictures\LEGO\BSBR_logo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464" y="569639"/>
            <a:ext cx="1226314" cy="1622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9040440" y="713656"/>
            <a:ext cx="864096" cy="6674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"/>
          <p:cNvSpPr>
            <a:spLocks noGrp="1" noChangeArrowheads="1"/>
          </p:cNvSpPr>
          <p:nvPr>
            <p:ph type="ctrTitle"/>
          </p:nvPr>
        </p:nvSpPr>
        <p:spPr>
          <a:xfrm>
            <a:off x="1733550" y="923925"/>
            <a:ext cx="8098978" cy="687388"/>
          </a:xfrm>
        </p:spPr>
        <p:txBody>
          <a:bodyPr lIns="0" tIns="0" rIns="0" bIns="0"/>
          <a:lstStyle/>
          <a:p>
            <a:pPr eaLnBrk="1" hangingPunct="1">
              <a:lnSpc>
                <a:spcPct val="95000"/>
              </a:lnSpc>
            </a:pPr>
            <a:r>
              <a:rPr lang="ru-RU" dirty="0" smtClean="0">
                <a:solidFill>
                  <a:srgbClr val="424456"/>
                </a:solidFill>
                <a:latin typeface="Calibri" pitchFamily="34" charset="0"/>
              </a:rPr>
              <a:t>Промежуточный результат №5</a:t>
            </a:r>
            <a:endParaRPr lang="en-US" sz="4000" dirty="0" smtClean="0">
              <a:solidFill>
                <a:srgbClr val="424456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8009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399480" y="2225824"/>
            <a:ext cx="9073008" cy="18712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indent="-3429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572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573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7145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1717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6289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0861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5433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Конструкторская задача</a:t>
            </a: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Возможный вариант механизма захвата:</a:t>
            </a: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endParaRPr lang="ru-RU" sz="3200" dirty="0" smtClean="0">
              <a:solidFill>
                <a:srgbClr val="424456"/>
              </a:solidFill>
              <a:latin typeface="Calibri" pitchFamily="34" charset="0"/>
            </a:endParaRP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endParaRPr lang="ru-RU" sz="3200" dirty="0" smtClean="0">
              <a:solidFill>
                <a:srgbClr val="424456"/>
              </a:solidFill>
              <a:latin typeface="Calibri" pitchFamily="34" charset="0"/>
            </a:endParaRPr>
          </a:p>
        </p:txBody>
      </p:sp>
      <p:pic>
        <p:nvPicPr>
          <p:cNvPr id="6" name="Picture 5" descr="C:\Users\kolotov\Pictures\LEGO\BSBR_logo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464" y="569639"/>
            <a:ext cx="1226314" cy="1622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9040440" y="713656"/>
            <a:ext cx="864096" cy="6674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"/>
          <p:cNvSpPr>
            <a:spLocks noGrp="1" noChangeArrowheads="1"/>
          </p:cNvSpPr>
          <p:nvPr>
            <p:ph type="ctrTitle"/>
          </p:nvPr>
        </p:nvSpPr>
        <p:spPr>
          <a:xfrm>
            <a:off x="1733550" y="923925"/>
            <a:ext cx="8098978" cy="687388"/>
          </a:xfrm>
        </p:spPr>
        <p:txBody>
          <a:bodyPr lIns="0" tIns="0" rIns="0" bIns="0"/>
          <a:lstStyle/>
          <a:p>
            <a:pPr eaLnBrk="1" hangingPunct="1">
              <a:lnSpc>
                <a:spcPct val="95000"/>
              </a:lnSpc>
            </a:pPr>
            <a:r>
              <a:rPr lang="ru-RU" dirty="0" smtClean="0">
                <a:solidFill>
                  <a:srgbClr val="424456"/>
                </a:solidFill>
                <a:latin typeface="Calibri" pitchFamily="34" charset="0"/>
              </a:rPr>
              <a:t>6. Захват артефакта </a:t>
            </a:r>
          </a:p>
        </p:txBody>
      </p:sp>
      <p:pic>
        <p:nvPicPr>
          <p:cNvPr id="1026" name="Picture 2" descr="D:\My Dropbox\Camera Uploads\2015-03-15 21.20.04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15504" y="3305944"/>
            <a:ext cx="5065687" cy="4104456"/>
          </a:xfrm>
          <a:prstGeom prst="rect">
            <a:avLst/>
          </a:prstGeom>
          <a:noFill/>
        </p:spPr>
      </p:pic>
      <p:pic>
        <p:nvPicPr>
          <p:cNvPr id="1027" name="Picture 3" descr="D:\My Dropbox\Camera Uploads\2015-03-15 21.19.48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160120" y="3305944"/>
            <a:ext cx="3520538" cy="409803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08009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399480" y="2345095"/>
            <a:ext cx="9073008" cy="4210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indent="-3429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572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573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7145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1717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6289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0861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5433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робот считывает цвета плиток, проговаривает их и записывает в переменные (или массивы)</a:t>
            </a: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после считывания шифра робот останавливается</a:t>
            </a: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робот выводит координаты 1 артефакта на экран</a:t>
            </a: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робот выезжает на координатную сетку</a:t>
            </a: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робот подъезжает к 1 артефакту</a:t>
            </a: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робот выводит координаты следующего артефакта на экран</a:t>
            </a: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3200" b="1" dirty="0" smtClean="0">
                <a:solidFill>
                  <a:srgbClr val="424456"/>
                </a:solidFill>
                <a:latin typeface="Calibri" pitchFamily="34" charset="0"/>
              </a:rPr>
              <a:t>робот захватывает 1 артефакт</a:t>
            </a:r>
          </a:p>
        </p:txBody>
      </p:sp>
      <p:pic>
        <p:nvPicPr>
          <p:cNvPr id="6" name="Picture 5" descr="C:\Users\kolotov\Pictures\LEGO\BSBR_logo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464" y="569639"/>
            <a:ext cx="1226314" cy="1622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9040440" y="713656"/>
            <a:ext cx="864096" cy="6674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"/>
          <p:cNvSpPr>
            <a:spLocks noGrp="1" noChangeArrowheads="1"/>
          </p:cNvSpPr>
          <p:nvPr>
            <p:ph type="ctrTitle"/>
          </p:nvPr>
        </p:nvSpPr>
        <p:spPr>
          <a:xfrm>
            <a:off x="1733550" y="923925"/>
            <a:ext cx="8098978" cy="687388"/>
          </a:xfrm>
        </p:spPr>
        <p:txBody>
          <a:bodyPr lIns="0" tIns="0" rIns="0" bIns="0"/>
          <a:lstStyle/>
          <a:p>
            <a:pPr eaLnBrk="1" hangingPunct="1">
              <a:lnSpc>
                <a:spcPct val="95000"/>
              </a:lnSpc>
            </a:pPr>
            <a:r>
              <a:rPr lang="ru-RU" dirty="0" smtClean="0">
                <a:solidFill>
                  <a:srgbClr val="424456"/>
                </a:solidFill>
                <a:latin typeface="Calibri" pitchFamily="34" charset="0"/>
              </a:rPr>
              <a:t>Промежуточный результат №6</a:t>
            </a:r>
            <a:endParaRPr lang="en-US" sz="4000" dirty="0" smtClean="0">
              <a:solidFill>
                <a:srgbClr val="424456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8009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399480" y="2225824"/>
            <a:ext cx="9073008" cy="2339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indent="-3429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572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573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7145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1717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6289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0861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5433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Координаты следующего артефакта определены, но как до него доехать?</a:t>
            </a: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Можно выделить 9 возможных зон:</a:t>
            </a: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endParaRPr lang="ru-RU" sz="3200" dirty="0" smtClean="0">
              <a:solidFill>
                <a:srgbClr val="424456"/>
              </a:solidFill>
              <a:latin typeface="Calibri" pitchFamily="34" charset="0"/>
            </a:endParaRP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endParaRPr lang="ru-RU" sz="3200" dirty="0" smtClean="0">
              <a:solidFill>
                <a:srgbClr val="424456"/>
              </a:solidFill>
              <a:latin typeface="Calibri" pitchFamily="34" charset="0"/>
            </a:endParaRPr>
          </a:p>
        </p:txBody>
      </p:sp>
      <p:pic>
        <p:nvPicPr>
          <p:cNvPr id="6" name="Picture 5" descr="C:\Users\kolotov\Pictures\LEGO\BSBR_logo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464" y="569639"/>
            <a:ext cx="1226314" cy="1622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9040440" y="713656"/>
            <a:ext cx="864096" cy="6674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"/>
          <p:cNvSpPr>
            <a:spLocks noGrp="1" noChangeArrowheads="1"/>
          </p:cNvSpPr>
          <p:nvPr>
            <p:ph type="ctrTitle"/>
          </p:nvPr>
        </p:nvSpPr>
        <p:spPr>
          <a:xfrm>
            <a:off x="1733550" y="923925"/>
            <a:ext cx="8098978" cy="687388"/>
          </a:xfrm>
        </p:spPr>
        <p:txBody>
          <a:bodyPr lIns="0" tIns="0" rIns="0" bIns="0"/>
          <a:lstStyle/>
          <a:p>
            <a:pPr eaLnBrk="1" hangingPunct="1">
              <a:lnSpc>
                <a:spcPct val="95000"/>
              </a:lnSpc>
            </a:pPr>
            <a:r>
              <a:rPr lang="ru-RU" dirty="0" smtClean="0">
                <a:solidFill>
                  <a:srgbClr val="424456"/>
                </a:solidFill>
                <a:latin typeface="Calibri" pitchFamily="34" charset="0"/>
              </a:rPr>
              <a:t>7. Определение зоны следующего артефакта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911648" y="3639641"/>
            <a:ext cx="6772275" cy="391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5659587" y="5034136"/>
            <a:ext cx="432048" cy="43204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3139307" y="5034136"/>
            <a:ext cx="1728192" cy="432048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139307" y="4314056"/>
            <a:ext cx="1728192" cy="432048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139307" y="5682208"/>
            <a:ext cx="1728192" cy="1152128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800" b="1" dirty="0">
              <a:solidFill>
                <a:schemeClr val="tx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659587" y="5682208"/>
            <a:ext cx="432048" cy="1152128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883723" y="5682208"/>
            <a:ext cx="432048" cy="1152128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6883723" y="5034136"/>
            <a:ext cx="432048" cy="432048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6883723" y="4314056"/>
            <a:ext cx="432048" cy="432048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5659587" y="4314056"/>
            <a:ext cx="432048" cy="432048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28" name="Овал 27"/>
          <p:cNvSpPr/>
          <p:nvPr/>
        </p:nvSpPr>
        <p:spPr>
          <a:xfrm>
            <a:off x="6883723" y="6042248"/>
            <a:ext cx="432048" cy="43204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4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29" name="Овал 28"/>
          <p:cNvSpPr/>
          <p:nvPr/>
        </p:nvSpPr>
        <p:spPr>
          <a:xfrm>
            <a:off x="3787379" y="6042248"/>
            <a:ext cx="432048" cy="43204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1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30" name="Овал 29"/>
          <p:cNvSpPr/>
          <p:nvPr/>
        </p:nvSpPr>
        <p:spPr>
          <a:xfrm>
            <a:off x="3787379" y="5034136"/>
            <a:ext cx="432048" cy="43204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2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31" name="Овал 30"/>
          <p:cNvSpPr/>
          <p:nvPr/>
        </p:nvSpPr>
        <p:spPr>
          <a:xfrm>
            <a:off x="3787379" y="4314056"/>
            <a:ext cx="432048" cy="43204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0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32" name="Овал 31"/>
          <p:cNvSpPr/>
          <p:nvPr/>
        </p:nvSpPr>
        <p:spPr>
          <a:xfrm>
            <a:off x="5659587" y="4314056"/>
            <a:ext cx="432048" cy="43204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6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33" name="Овал 32"/>
          <p:cNvSpPr/>
          <p:nvPr/>
        </p:nvSpPr>
        <p:spPr>
          <a:xfrm>
            <a:off x="6883723" y="4314056"/>
            <a:ext cx="432048" cy="43204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3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34" name="Овал 33"/>
          <p:cNvSpPr/>
          <p:nvPr/>
        </p:nvSpPr>
        <p:spPr>
          <a:xfrm>
            <a:off x="6883723" y="5034136"/>
            <a:ext cx="432048" cy="43204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5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35" name="Овал 34"/>
          <p:cNvSpPr/>
          <p:nvPr/>
        </p:nvSpPr>
        <p:spPr>
          <a:xfrm>
            <a:off x="5659587" y="6042248"/>
            <a:ext cx="432048" cy="43204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7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36" name="Овал 35"/>
          <p:cNvSpPr/>
          <p:nvPr/>
        </p:nvSpPr>
        <p:spPr>
          <a:xfrm>
            <a:off x="5659587" y="5034136"/>
            <a:ext cx="432048" cy="432048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8</a:t>
            </a:r>
            <a:endParaRPr lang="ru-RU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8009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399480" y="2225824"/>
            <a:ext cx="5112568" cy="4210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indent="-3429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572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573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7145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1717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6289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0861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5433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Зоны определяются в зависимости от значений </a:t>
            </a:r>
            <a:r>
              <a:rPr lang="en-US" sz="3200" dirty="0" err="1" smtClean="0">
                <a:solidFill>
                  <a:srgbClr val="424456"/>
                </a:solidFill>
                <a:latin typeface="Calibri" pitchFamily="34" charset="0"/>
              </a:rPr>
              <a:t>Cx_delta</a:t>
            </a:r>
            <a:r>
              <a:rPr lang="en-US" sz="3200" dirty="0" smtClean="0">
                <a:solidFill>
                  <a:srgbClr val="424456"/>
                </a:solidFill>
                <a:latin typeface="Calibri" pitchFamily="34" charset="0"/>
              </a:rPr>
              <a:t> </a:t>
            </a: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и </a:t>
            </a:r>
            <a:r>
              <a:rPr lang="en-US" sz="3200" dirty="0" err="1" smtClean="0">
                <a:solidFill>
                  <a:srgbClr val="424456"/>
                </a:solidFill>
                <a:latin typeface="Calibri" pitchFamily="34" charset="0"/>
              </a:rPr>
              <a:t>Rx_delta</a:t>
            </a:r>
            <a:r>
              <a:rPr lang="en-US" sz="3200" dirty="0" smtClean="0">
                <a:solidFill>
                  <a:srgbClr val="424456"/>
                </a:solidFill>
                <a:latin typeface="Calibri" pitchFamily="34" charset="0"/>
              </a:rPr>
              <a:t>:</a:t>
            </a: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endParaRPr lang="en-US" sz="3200" dirty="0" smtClean="0">
              <a:solidFill>
                <a:srgbClr val="424456"/>
              </a:solidFill>
              <a:latin typeface="Calibri" pitchFamily="34" charset="0"/>
            </a:endParaRP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en-US" sz="3200" dirty="0" err="1" smtClean="0">
                <a:solidFill>
                  <a:srgbClr val="424456"/>
                </a:solidFill>
                <a:latin typeface="Calibri" pitchFamily="34" charset="0"/>
              </a:rPr>
              <a:t>Cx_delta</a:t>
            </a:r>
            <a:r>
              <a:rPr lang="en-US" sz="3200" dirty="0" smtClean="0">
                <a:solidFill>
                  <a:srgbClr val="424456"/>
                </a:solidFill>
                <a:latin typeface="Calibri" pitchFamily="34" charset="0"/>
              </a:rPr>
              <a:t> = </a:t>
            </a:r>
            <a:r>
              <a:rPr lang="en-US" sz="3200" dirty="0" err="1" smtClean="0">
                <a:solidFill>
                  <a:srgbClr val="424456"/>
                </a:solidFill>
                <a:latin typeface="Calibri" pitchFamily="34" charset="0"/>
              </a:rPr>
              <a:t>Cx</a:t>
            </a:r>
            <a:r>
              <a:rPr lang="en-US" sz="3200" dirty="0" smtClean="0">
                <a:solidFill>
                  <a:srgbClr val="424456"/>
                </a:solidFill>
                <a:latin typeface="Calibri" pitchFamily="34" charset="0"/>
              </a:rPr>
              <a:t> – </a:t>
            </a:r>
            <a:r>
              <a:rPr lang="en-US" sz="3200" dirty="0" err="1" smtClean="0">
                <a:solidFill>
                  <a:srgbClr val="424456"/>
                </a:solidFill>
                <a:latin typeface="Calibri" pitchFamily="34" charset="0"/>
              </a:rPr>
              <a:t>Cx_new</a:t>
            </a:r>
            <a:endParaRPr lang="en-US" sz="3200" dirty="0" smtClean="0">
              <a:solidFill>
                <a:srgbClr val="424456"/>
              </a:solidFill>
              <a:latin typeface="Calibri" pitchFamily="34" charset="0"/>
            </a:endParaRP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en-US" sz="3200" dirty="0" err="1" smtClean="0">
                <a:solidFill>
                  <a:srgbClr val="424456"/>
                </a:solidFill>
                <a:latin typeface="Calibri" pitchFamily="34" charset="0"/>
              </a:rPr>
              <a:t>Rx_delta</a:t>
            </a:r>
            <a:r>
              <a:rPr lang="en-US" sz="3200" dirty="0" smtClean="0">
                <a:solidFill>
                  <a:srgbClr val="424456"/>
                </a:solidFill>
                <a:latin typeface="Calibri" pitchFamily="34" charset="0"/>
              </a:rPr>
              <a:t> = Rx – </a:t>
            </a:r>
            <a:r>
              <a:rPr lang="en-US" sz="3200" dirty="0" err="1" smtClean="0">
                <a:solidFill>
                  <a:srgbClr val="424456"/>
                </a:solidFill>
                <a:latin typeface="Calibri" pitchFamily="34" charset="0"/>
              </a:rPr>
              <a:t>Rx_new</a:t>
            </a:r>
            <a:endParaRPr lang="ru-RU" sz="3200" dirty="0" smtClean="0">
              <a:solidFill>
                <a:srgbClr val="424456"/>
              </a:solidFill>
              <a:latin typeface="Calibri" pitchFamily="34" charset="0"/>
            </a:endParaRPr>
          </a:p>
          <a:p>
            <a:pPr lvl="2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endParaRPr lang="ru-RU" sz="3200" dirty="0" smtClean="0">
              <a:solidFill>
                <a:srgbClr val="424456"/>
              </a:solidFill>
              <a:latin typeface="Calibri" pitchFamily="34" charset="0"/>
            </a:endParaRP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endParaRPr lang="ru-RU" sz="3200" dirty="0" smtClean="0">
              <a:solidFill>
                <a:srgbClr val="424456"/>
              </a:solidFill>
              <a:latin typeface="Calibri" pitchFamily="34" charset="0"/>
            </a:endParaRP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endParaRPr lang="ru-RU" sz="3200" dirty="0" smtClean="0">
              <a:solidFill>
                <a:srgbClr val="424456"/>
              </a:solidFill>
              <a:latin typeface="Calibri" pitchFamily="34" charset="0"/>
            </a:endParaRPr>
          </a:p>
        </p:txBody>
      </p:sp>
      <p:pic>
        <p:nvPicPr>
          <p:cNvPr id="6" name="Picture 5" descr="C:\Users\kolotov\Pictures\LEGO\BSBR_logo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464" y="569639"/>
            <a:ext cx="1226314" cy="1622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9040440" y="713656"/>
            <a:ext cx="864096" cy="6674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"/>
          <p:cNvSpPr>
            <a:spLocks noGrp="1" noChangeArrowheads="1"/>
          </p:cNvSpPr>
          <p:nvPr>
            <p:ph type="ctrTitle"/>
          </p:nvPr>
        </p:nvSpPr>
        <p:spPr>
          <a:xfrm>
            <a:off x="1733550" y="923925"/>
            <a:ext cx="8098978" cy="687388"/>
          </a:xfrm>
        </p:spPr>
        <p:txBody>
          <a:bodyPr lIns="0" tIns="0" rIns="0" bIns="0"/>
          <a:lstStyle/>
          <a:p>
            <a:pPr eaLnBrk="1" hangingPunct="1">
              <a:lnSpc>
                <a:spcPct val="95000"/>
              </a:lnSpc>
            </a:pPr>
            <a:r>
              <a:rPr lang="ru-RU" dirty="0" smtClean="0">
                <a:solidFill>
                  <a:srgbClr val="424456"/>
                </a:solidFill>
                <a:latin typeface="Calibri" pitchFamily="34" charset="0"/>
              </a:rPr>
              <a:t>7. Определение зоны следующего артефакта</a:t>
            </a:r>
          </a:p>
        </p:txBody>
      </p:sp>
      <p:graphicFrame>
        <p:nvGraphicFramePr>
          <p:cNvPr id="25" name="Таблица 24"/>
          <p:cNvGraphicFramePr>
            <a:graphicFrameLocks noGrp="1"/>
          </p:cNvGraphicFramePr>
          <p:nvPr/>
        </p:nvGraphicFramePr>
        <p:xfrm>
          <a:off x="5944097" y="2309192"/>
          <a:ext cx="3600399" cy="48768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83347"/>
                <a:gridCol w="1504885"/>
                <a:gridCol w="1512167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600" dirty="0" smtClean="0"/>
                        <a:t>№</a:t>
                      </a:r>
                      <a:endParaRPr lang="ru-RU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err="1" smtClean="0"/>
                        <a:t>Cx_delta</a:t>
                      </a:r>
                      <a:endParaRPr lang="ru-RU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err="1" smtClean="0"/>
                        <a:t>Rx_delta</a:t>
                      </a:r>
                      <a:endParaRPr lang="ru-RU" sz="2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600" dirty="0" smtClean="0"/>
                        <a:t>0</a:t>
                      </a:r>
                      <a:endParaRPr lang="ru-RU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Font typeface="Wingdings"/>
                        <a:buNone/>
                      </a:pPr>
                      <a:r>
                        <a:rPr lang="en-US" sz="2600" dirty="0" smtClean="0"/>
                        <a:t>&gt; 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smtClean="0"/>
                        <a:t>&gt; 0</a:t>
                      </a:r>
                      <a:endParaRPr lang="ru-RU" sz="2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600" dirty="0" smtClean="0"/>
                        <a:t>1</a:t>
                      </a:r>
                      <a:endParaRPr lang="ru-RU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Font typeface="Wingdings"/>
                        <a:buNone/>
                      </a:pPr>
                      <a:r>
                        <a:rPr lang="en-US" sz="2600" dirty="0" smtClean="0"/>
                        <a:t>&gt; 0</a:t>
                      </a:r>
                      <a:endParaRPr lang="ru-RU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smtClean="0"/>
                        <a:t>&lt; 0</a:t>
                      </a:r>
                      <a:endParaRPr lang="ru-RU" sz="2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600" dirty="0" smtClean="0"/>
                        <a:t>2</a:t>
                      </a:r>
                      <a:endParaRPr lang="ru-RU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Font typeface="Wingdings"/>
                        <a:buNone/>
                      </a:pPr>
                      <a:r>
                        <a:rPr lang="en-US" sz="2600" dirty="0" smtClean="0"/>
                        <a:t>&gt; 0</a:t>
                      </a:r>
                      <a:endParaRPr lang="ru-RU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smtClean="0"/>
                        <a:t>= 0</a:t>
                      </a:r>
                      <a:endParaRPr lang="ru-RU" sz="2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600" dirty="0" smtClean="0"/>
                        <a:t>3</a:t>
                      </a:r>
                      <a:endParaRPr lang="ru-RU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smtClean="0"/>
                        <a:t>&lt; 0</a:t>
                      </a:r>
                      <a:endParaRPr lang="ru-RU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smtClean="0"/>
                        <a:t>&gt; 0</a:t>
                      </a:r>
                      <a:endParaRPr lang="ru-RU" sz="2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600" dirty="0" smtClean="0"/>
                        <a:t>4</a:t>
                      </a:r>
                      <a:endParaRPr lang="ru-RU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smtClean="0"/>
                        <a:t>&lt; 0</a:t>
                      </a:r>
                      <a:endParaRPr lang="ru-RU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smtClean="0"/>
                        <a:t>&lt; 0</a:t>
                      </a:r>
                      <a:endParaRPr lang="ru-RU" sz="2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600" dirty="0" smtClean="0"/>
                        <a:t>5</a:t>
                      </a:r>
                      <a:endParaRPr lang="ru-RU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smtClean="0"/>
                        <a:t>&lt; 0</a:t>
                      </a:r>
                      <a:endParaRPr lang="ru-RU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smtClean="0"/>
                        <a:t>= 0</a:t>
                      </a:r>
                      <a:endParaRPr lang="ru-RU" sz="2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600" dirty="0" smtClean="0"/>
                        <a:t>6</a:t>
                      </a:r>
                      <a:endParaRPr lang="ru-RU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smtClean="0"/>
                        <a:t>= 0</a:t>
                      </a:r>
                      <a:endParaRPr lang="ru-RU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Font typeface="Wingdings"/>
                        <a:buNone/>
                      </a:pPr>
                      <a:r>
                        <a:rPr lang="en-US" sz="2600" dirty="0" smtClean="0"/>
                        <a:t>&gt; 0</a:t>
                      </a:r>
                      <a:endParaRPr lang="ru-RU" sz="2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600" dirty="0" smtClean="0"/>
                        <a:t>7</a:t>
                      </a:r>
                      <a:endParaRPr lang="ru-RU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smtClean="0"/>
                        <a:t>= 0</a:t>
                      </a:r>
                      <a:endParaRPr lang="ru-RU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smtClean="0"/>
                        <a:t>&lt; 0</a:t>
                      </a:r>
                      <a:endParaRPr lang="ru-RU" sz="2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600" dirty="0" smtClean="0"/>
                        <a:t>8</a:t>
                      </a:r>
                      <a:endParaRPr lang="ru-RU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smtClean="0"/>
                        <a:t>= 0</a:t>
                      </a:r>
                      <a:endParaRPr lang="ru-RU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smtClean="0"/>
                        <a:t>= 0</a:t>
                      </a:r>
                      <a:endParaRPr lang="ru-RU" sz="2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08009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399480" y="2225824"/>
            <a:ext cx="5400600" cy="4093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indent="-3429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572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573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7145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1717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6289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0861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5433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Закодируем значения </a:t>
            </a:r>
            <a:r>
              <a:rPr lang="en-US" sz="3200" dirty="0" err="1" smtClean="0">
                <a:solidFill>
                  <a:srgbClr val="424456"/>
                </a:solidFill>
                <a:latin typeface="Calibri" pitchFamily="34" charset="0"/>
              </a:rPr>
              <a:t>Cx_delta</a:t>
            </a:r>
            <a:r>
              <a:rPr lang="en-US" sz="3200" dirty="0" smtClean="0">
                <a:solidFill>
                  <a:srgbClr val="424456"/>
                </a:solidFill>
                <a:latin typeface="Calibri" pitchFamily="34" charset="0"/>
              </a:rPr>
              <a:t>: </a:t>
            </a:r>
          </a:p>
          <a:p>
            <a:pPr lvl="2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en-US" sz="2800" dirty="0" smtClean="0">
                <a:solidFill>
                  <a:srgbClr val="424456"/>
                </a:solidFill>
                <a:latin typeface="Calibri" pitchFamily="34" charset="0"/>
              </a:rPr>
              <a:t>0 (&gt; 0), 3 (&lt; 0), 6 (= 0)</a:t>
            </a: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Закодируем значения </a:t>
            </a:r>
            <a:r>
              <a:rPr lang="en-US" sz="3200" dirty="0" err="1" smtClean="0">
                <a:solidFill>
                  <a:srgbClr val="424456"/>
                </a:solidFill>
                <a:latin typeface="Calibri" pitchFamily="34" charset="0"/>
              </a:rPr>
              <a:t>Rx_delta</a:t>
            </a:r>
            <a:r>
              <a:rPr lang="en-US" sz="3200" dirty="0" smtClean="0">
                <a:solidFill>
                  <a:srgbClr val="424456"/>
                </a:solidFill>
                <a:latin typeface="Calibri" pitchFamily="34" charset="0"/>
              </a:rPr>
              <a:t>: </a:t>
            </a:r>
          </a:p>
          <a:p>
            <a:pPr lvl="2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en-US" sz="2800" dirty="0" smtClean="0">
                <a:solidFill>
                  <a:srgbClr val="424456"/>
                </a:solidFill>
                <a:latin typeface="Calibri" pitchFamily="34" charset="0"/>
              </a:rPr>
              <a:t>0 (&gt; 0), 1 (&lt; 0), 2 (= 0)</a:t>
            </a: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</a:pPr>
            <a:endParaRPr lang="en-US" sz="3200" dirty="0" smtClean="0">
              <a:solidFill>
                <a:srgbClr val="424456"/>
              </a:solidFill>
              <a:latin typeface="Calibri" pitchFamily="34" charset="0"/>
            </a:endParaRP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3200" b="1" dirty="0" smtClean="0">
                <a:solidFill>
                  <a:srgbClr val="424456"/>
                </a:solidFill>
                <a:latin typeface="Calibri" pitchFamily="34" charset="0"/>
              </a:rPr>
              <a:t>Номер зоны = </a:t>
            </a:r>
            <a:r>
              <a:rPr lang="en-US" sz="3200" b="1" dirty="0" smtClean="0">
                <a:solidFill>
                  <a:srgbClr val="424456"/>
                </a:solidFill>
                <a:latin typeface="Calibri" pitchFamily="34" charset="0"/>
              </a:rPr>
              <a:t>                    </a:t>
            </a:r>
            <a:r>
              <a:rPr lang="ru-RU" sz="3200" b="1" dirty="0" smtClean="0">
                <a:solidFill>
                  <a:srgbClr val="424456"/>
                </a:solidFill>
                <a:latin typeface="Calibri" pitchFamily="34" charset="0"/>
              </a:rPr>
              <a:t>код </a:t>
            </a:r>
            <a:r>
              <a:rPr lang="en-US" sz="3200" b="1" dirty="0" err="1" smtClean="0">
                <a:solidFill>
                  <a:srgbClr val="424456"/>
                </a:solidFill>
                <a:latin typeface="Calibri" pitchFamily="34" charset="0"/>
              </a:rPr>
              <a:t>Cx_delta</a:t>
            </a:r>
            <a:r>
              <a:rPr lang="en-US" sz="3200" b="1" dirty="0" smtClean="0">
                <a:solidFill>
                  <a:srgbClr val="424456"/>
                </a:solidFill>
                <a:latin typeface="Calibri" pitchFamily="34" charset="0"/>
              </a:rPr>
              <a:t> + </a:t>
            </a:r>
            <a:r>
              <a:rPr lang="ru-RU" sz="3200" b="1" dirty="0" smtClean="0">
                <a:solidFill>
                  <a:srgbClr val="424456"/>
                </a:solidFill>
                <a:latin typeface="Calibri" pitchFamily="34" charset="0"/>
              </a:rPr>
              <a:t>код </a:t>
            </a:r>
            <a:r>
              <a:rPr lang="en-US" sz="3200" b="1" dirty="0" err="1" smtClean="0">
                <a:solidFill>
                  <a:srgbClr val="424456"/>
                </a:solidFill>
                <a:latin typeface="Calibri" pitchFamily="34" charset="0"/>
              </a:rPr>
              <a:t>Rx_delta</a:t>
            </a:r>
            <a:endParaRPr lang="en-US" sz="3200" b="1" dirty="0" smtClean="0">
              <a:solidFill>
                <a:srgbClr val="424456"/>
              </a:solidFill>
              <a:latin typeface="Calibri" pitchFamily="34" charset="0"/>
            </a:endParaRPr>
          </a:p>
        </p:txBody>
      </p:sp>
      <p:pic>
        <p:nvPicPr>
          <p:cNvPr id="6" name="Picture 5" descr="C:\Users\kolotov\Pictures\LEGO\BSBR_logo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464" y="569639"/>
            <a:ext cx="1226314" cy="1622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9040440" y="713656"/>
            <a:ext cx="864096" cy="6674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"/>
          <p:cNvSpPr>
            <a:spLocks noGrp="1" noChangeArrowheads="1"/>
          </p:cNvSpPr>
          <p:nvPr>
            <p:ph type="ctrTitle"/>
          </p:nvPr>
        </p:nvSpPr>
        <p:spPr>
          <a:xfrm>
            <a:off x="1733550" y="923925"/>
            <a:ext cx="8098978" cy="687388"/>
          </a:xfrm>
        </p:spPr>
        <p:txBody>
          <a:bodyPr lIns="0" tIns="0" rIns="0" bIns="0"/>
          <a:lstStyle/>
          <a:p>
            <a:pPr eaLnBrk="1" hangingPunct="1">
              <a:lnSpc>
                <a:spcPct val="95000"/>
              </a:lnSpc>
            </a:pPr>
            <a:r>
              <a:rPr lang="ru-RU" dirty="0" smtClean="0">
                <a:solidFill>
                  <a:srgbClr val="424456"/>
                </a:solidFill>
                <a:latin typeface="Calibri" pitchFamily="34" charset="0"/>
              </a:rPr>
              <a:t>7. Определение зоны следующего артефакта</a:t>
            </a:r>
          </a:p>
        </p:txBody>
      </p:sp>
      <p:graphicFrame>
        <p:nvGraphicFramePr>
          <p:cNvPr id="25" name="Таблица 24"/>
          <p:cNvGraphicFramePr>
            <a:graphicFrameLocks noGrp="1"/>
          </p:cNvGraphicFramePr>
          <p:nvPr/>
        </p:nvGraphicFramePr>
        <p:xfrm>
          <a:off x="5944097" y="2309192"/>
          <a:ext cx="3600399" cy="48768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83347"/>
                <a:gridCol w="1504885"/>
                <a:gridCol w="1512167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600" dirty="0" smtClean="0"/>
                        <a:t>№</a:t>
                      </a:r>
                      <a:endParaRPr lang="ru-RU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err="1" smtClean="0"/>
                        <a:t>Cx_delta</a:t>
                      </a:r>
                      <a:endParaRPr lang="ru-RU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err="1" smtClean="0"/>
                        <a:t>Rx_delta</a:t>
                      </a:r>
                      <a:endParaRPr lang="ru-RU" sz="2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600" dirty="0" smtClean="0"/>
                        <a:t>0</a:t>
                      </a:r>
                      <a:endParaRPr lang="ru-RU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Font typeface="Wingdings"/>
                        <a:buNone/>
                      </a:pPr>
                      <a:r>
                        <a:rPr lang="en-US" sz="2600" dirty="0" smtClean="0"/>
                        <a:t>&gt; 0 (0)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smtClean="0"/>
                        <a:t>&gt; 0 (0)</a:t>
                      </a:r>
                      <a:endParaRPr lang="ru-RU" sz="2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600" dirty="0" smtClean="0"/>
                        <a:t>1</a:t>
                      </a:r>
                      <a:endParaRPr lang="ru-RU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Font typeface="Wingdings"/>
                        <a:buNone/>
                      </a:pPr>
                      <a:r>
                        <a:rPr lang="en-US" sz="2600" dirty="0" smtClean="0"/>
                        <a:t>&gt; 0 (0)</a:t>
                      </a:r>
                      <a:endParaRPr lang="ru-RU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smtClean="0"/>
                        <a:t>&lt; 0 (1)</a:t>
                      </a:r>
                      <a:endParaRPr lang="ru-RU" sz="2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600" dirty="0" smtClean="0"/>
                        <a:t>2</a:t>
                      </a:r>
                      <a:endParaRPr lang="ru-RU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Font typeface="Wingdings"/>
                        <a:buNone/>
                      </a:pPr>
                      <a:r>
                        <a:rPr lang="en-US" sz="2600" dirty="0" smtClean="0"/>
                        <a:t>&gt; 0 (0)</a:t>
                      </a:r>
                      <a:endParaRPr lang="ru-RU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smtClean="0"/>
                        <a:t>= 0 (2)</a:t>
                      </a:r>
                      <a:endParaRPr lang="ru-RU" sz="2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600" dirty="0" smtClean="0"/>
                        <a:t>3</a:t>
                      </a:r>
                      <a:endParaRPr lang="ru-RU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smtClean="0"/>
                        <a:t>&lt; 0 (3)</a:t>
                      </a:r>
                      <a:endParaRPr lang="ru-RU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smtClean="0"/>
                        <a:t>&gt; 0 (0)</a:t>
                      </a:r>
                      <a:endParaRPr lang="ru-RU" sz="2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600" dirty="0" smtClean="0"/>
                        <a:t>4</a:t>
                      </a:r>
                      <a:endParaRPr lang="ru-RU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smtClean="0"/>
                        <a:t>&lt; 0 (3)</a:t>
                      </a:r>
                      <a:endParaRPr lang="ru-RU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smtClean="0"/>
                        <a:t>&lt; 0 (1)</a:t>
                      </a:r>
                      <a:endParaRPr lang="ru-RU" sz="2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600" dirty="0" smtClean="0"/>
                        <a:t>5</a:t>
                      </a:r>
                      <a:endParaRPr lang="ru-RU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smtClean="0"/>
                        <a:t>&lt; 0 (3)</a:t>
                      </a:r>
                      <a:endParaRPr lang="ru-RU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smtClean="0"/>
                        <a:t>= 0 (2)</a:t>
                      </a:r>
                      <a:endParaRPr lang="ru-RU" sz="2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600" dirty="0" smtClean="0"/>
                        <a:t>6</a:t>
                      </a:r>
                      <a:endParaRPr lang="ru-RU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smtClean="0"/>
                        <a:t>= 0 (6)</a:t>
                      </a:r>
                      <a:endParaRPr lang="ru-RU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Font typeface="Wingdings"/>
                        <a:buNone/>
                      </a:pPr>
                      <a:r>
                        <a:rPr lang="en-US" sz="2600" dirty="0" smtClean="0"/>
                        <a:t>&gt; 0 (0)</a:t>
                      </a:r>
                      <a:endParaRPr lang="ru-RU" sz="2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600" dirty="0" smtClean="0"/>
                        <a:t>7</a:t>
                      </a:r>
                      <a:endParaRPr lang="ru-RU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smtClean="0"/>
                        <a:t>= 0 (6)</a:t>
                      </a:r>
                      <a:endParaRPr lang="ru-RU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smtClean="0"/>
                        <a:t>&lt; 0 (1)</a:t>
                      </a:r>
                      <a:endParaRPr lang="ru-RU" sz="2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600" dirty="0" smtClean="0"/>
                        <a:t>8</a:t>
                      </a:r>
                      <a:endParaRPr lang="ru-RU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smtClean="0"/>
                        <a:t>= 0 (6)</a:t>
                      </a:r>
                      <a:endParaRPr lang="ru-RU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smtClean="0"/>
                        <a:t>= 0 (2)</a:t>
                      </a:r>
                      <a:endParaRPr lang="ru-RU" sz="2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08009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399480" y="2225824"/>
            <a:ext cx="9289032" cy="467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indent="-3429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572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573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7145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1717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6289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0861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5433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Вычисление кода </a:t>
            </a:r>
            <a:r>
              <a:rPr lang="en-US" sz="3200" dirty="0" err="1" smtClean="0">
                <a:solidFill>
                  <a:srgbClr val="424456"/>
                </a:solidFill>
                <a:latin typeface="Calibri" pitchFamily="34" charset="0"/>
              </a:rPr>
              <a:t>Cx_delta</a:t>
            </a: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 (1 ветка блока </a:t>
            </a:r>
            <a:r>
              <a:rPr lang="en-US" sz="3200" dirty="0" smtClean="0">
                <a:solidFill>
                  <a:srgbClr val="424456"/>
                </a:solidFill>
                <a:latin typeface="Calibri" pitchFamily="34" charset="0"/>
              </a:rPr>
              <a:t>switch</a:t>
            </a: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)</a:t>
            </a:r>
            <a:r>
              <a:rPr lang="en-US" sz="3200" dirty="0" smtClean="0">
                <a:solidFill>
                  <a:srgbClr val="424456"/>
                </a:solidFill>
                <a:latin typeface="Calibri" pitchFamily="34" charset="0"/>
              </a:rPr>
              <a:t>:</a:t>
            </a:r>
            <a:endParaRPr lang="en-US" sz="3200" b="1" dirty="0" smtClean="0">
              <a:solidFill>
                <a:srgbClr val="424456"/>
              </a:solidFill>
              <a:latin typeface="Calibri" pitchFamily="34" charset="0"/>
            </a:endParaRPr>
          </a:p>
        </p:txBody>
      </p:sp>
      <p:pic>
        <p:nvPicPr>
          <p:cNvPr id="6" name="Picture 5" descr="C:\Users\kolotov\Pictures\LEGO\BSBR_logo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464" y="569639"/>
            <a:ext cx="1226314" cy="1622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9040440" y="713656"/>
            <a:ext cx="864096" cy="6674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"/>
          <p:cNvSpPr>
            <a:spLocks noGrp="1" noChangeArrowheads="1"/>
          </p:cNvSpPr>
          <p:nvPr>
            <p:ph type="ctrTitle"/>
          </p:nvPr>
        </p:nvSpPr>
        <p:spPr>
          <a:xfrm>
            <a:off x="1733550" y="923925"/>
            <a:ext cx="8098978" cy="687388"/>
          </a:xfrm>
        </p:spPr>
        <p:txBody>
          <a:bodyPr lIns="0" tIns="0" rIns="0" bIns="0"/>
          <a:lstStyle/>
          <a:p>
            <a:pPr eaLnBrk="1" hangingPunct="1">
              <a:lnSpc>
                <a:spcPct val="95000"/>
              </a:lnSpc>
            </a:pPr>
            <a:r>
              <a:rPr lang="ru-RU" dirty="0" smtClean="0">
                <a:solidFill>
                  <a:srgbClr val="424456"/>
                </a:solidFill>
                <a:latin typeface="Calibri" pitchFamily="34" charset="0"/>
              </a:rPr>
              <a:t>7. Определение зоны следующего артефакта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84188" y="2721099"/>
            <a:ext cx="9191625" cy="24570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1479600" y="2801888"/>
            <a:ext cx="3600400" cy="338437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1767632" y="5436567"/>
            <a:ext cx="3096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Calibri" pitchFamily="34" charset="0"/>
                <a:cs typeface="Calibri" pitchFamily="34" charset="0"/>
              </a:rPr>
              <a:t>вычисление 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Cx_delta</a:t>
            </a:r>
            <a:endParaRPr lang="ru-RU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224016" y="2801888"/>
            <a:ext cx="4392488" cy="338437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5440040" y="5250160"/>
            <a:ext cx="40324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Calibri" pitchFamily="34" charset="0"/>
                <a:cs typeface="Calibri" pitchFamily="34" charset="0"/>
              </a:rPr>
              <a:t>если 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Cx_delta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&lt; 0: 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сохраняем значение 3 в индекс зоны</a:t>
            </a:r>
            <a:endParaRPr lang="ru-RU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8009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92137" y="2917676"/>
            <a:ext cx="9096375" cy="247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399480" y="2225824"/>
            <a:ext cx="9289032" cy="5146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indent="-3429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572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573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7145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1717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6289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0861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5433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Вычисление кода </a:t>
            </a:r>
            <a:r>
              <a:rPr lang="en-US" sz="3200" dirty="0" err="1" smtClean="0">
                <a:solidFill>
                  <a:srgbClr val="424456"/>
                </a:solidFill>
                <a:latin typeface="Calibri" pitchFamily="34" charset="0"/>
              </a:rPr>
              <a:t>Cx_delta</a:t>
            </a: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 (2 ветка блока </a:t>
            </a:r>
            <a:r>
              <a:rPr lang="en-US" sz="3200" dirty="0" smtClean="0">
                <a:solidFill>
                  <a:srgbClr val="424456"/>
                </a:solidFill>
                <a:latin typeface="Calibri" pitchFamily="34" charset="0"/>
              </a:rPr>
              <a:t>switch</a:t>
            </a: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)</a:t>
            </a:r>
            <a:r>
              <a:rPr lang="en-US" sz="3200" dirty="0" smtClean="0">
                <a:solidFill>
                  <a:srgbClr val="424456"/>
                </a:solidFill>
                <a:latin typeface="Calibri" pitchFamily="34" charset="0"/>
              </a:rPr>
              <a:t>:</a:t>
            </a:r>
            <a:endParaRPr lang="ru-RU" sz="3200" dirty="0" smtClean="0">
              <a:solidFill>
                <a:srgbClr val="424456"/>
              </a:solidFill>
              <a:latin typeface="Calibri" pitchFamily="34" charset="0"/>
            </a:endParaRP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endParaRPr lang="ru-RU" sz="3200" b="1" dirty="0" smtClean="0">
              <a:solidFill>
                <a:srgbClr val="424456"/>
              </a:solidFill>
              <a:latin typeface="Calibri" pitchFamily="34" charset="0"/>
            </a:endParaRP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endParaRPr lang="ru-RU" sz="3200" b="1" dirty="0" smtClean="0">
              <a:solidFill>
                <a:srgbClr val="424456"/>
              </a:solidFill>
              <a:latin typeface="Calibri" pitchFamily="34" charset="0"/>
            </a:endParaRP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endParaRPr lang="ru-RU" sz="3200" b="1" dirty="0" smtClean="0">
              <a:solidFill>
                <a:srgbClr val="424456"/>
              </a:solidFill>
              <a:latin typeface="Calibri" pitchFamily="34" charset="0"/>
            </a:endParaRP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endParaRPr lang="ru-RU" sz="3200" b="1" dirty="0" smtClean="0">
              <a:solidFill>
                <a:srgbClr val="424456"/>
              </a:solidFill>
              <a:latin typeface="Calibri" pitchFamily="34" charset="0"/>
            </a:endParaRP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endParaRPr lang="ru-RU" sz="3200" b="1" dirty="0" smtClean="0">
              <a:solidFill>
                <a:srgbClr val="424456"/>
              </a:solidFill>
              <a:latin typeface="Calibri" pitchFamily="34" charset="0"/>
            </a:endParaRP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endParaRPr lang="ru-RU" sz="3200" b="1" dirty="0" smtClean="0">
              <a:solidFill>
                <a:srgbClr val="424456"/>
              </a:solidFill>
              <a:latin typeface="Calibri" pitchFamily="34" charset="0"/>
            </a:endParaRP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endParaRPr lang="ru-RU" sz="3200" b="1" dirty="0" smtClean="0">
              <a:solidFill>
                <a:srgbClr val="424456"/>
              </a:solidFill>
              <a:latin typeface="Calibri" pitchFamily="34" charset="0"/>
            </a:endParaRP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endParaRPr lang="ru-RU" sz="3200" b="1" dirty="0" smtClean="0">
              <a:solidFill>
                <a:srgbClr val="424456"/>
              </a:solidFill>
              <a:latin typeface="Calibri" pitchFamily="34" charset="0"/>
            </a:endParaRP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Если </a:t>
            </a:r>
            <a:r>
              <a:rPr lang="en-US" sz="3200" dirty="0" err="1" smtClean="0">
                <a:solidFill>
                  <a:srgbClr val="424456"/>
                </a:solidFill>
                <a:latin typeface="Calibri" pitchFamily="34" charset="0"/>
              </a:rPr>
              <a:t>Cx_delta</a:t>
            </a:r>
            <a:r>
              <a:rPr lang="en-US" sz="3200" dirty="0" smtClean="0">
                <a:solidFill>
                  <a:srgbClr val="424456"/>
                </a:solidFill>
                <a:latin typeface="Calibri" pitchFamily="34" charset="0"/>
              </a:rPr>
              <a:t> &gt; 0 – </a:t>
            </a: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ничего не сохраняем (индекс зоны был предварительно обнулен)</a:t>
            </a:r>
            <a:endParaRPr lang="en-US" sz="3200" dirty="0" smtClean="0">
              <a:solidFill>
                <a:srgbClr val="424456"/>
              </a:solidFill>
              <a:latin typeface="Calibri" pitchFamily="34" charset="0"/>
            </a:endParaRPr>
          </a:p>
        </p:txBody>
      </p:sp>
      <p:pic>
        <p:nvPicPr>
          <p:cNvPr id="6" name="Picture 5" descr="C:\Users\kolotov\Pictures\LEGO\BSBR_logo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464" y="569639"/>
            <a:ext cx="1226314" cy="1622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9040440" y="713656"/>
            <a:ext cx="864096" cy="6674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"/>
          <p:cNvSpPr>
            <a:spLocks noGrp="1" noChangeArrowheads="1"/>
          </p:cNvSpPr>
          <p:nvPr>
            <p:ph type="ctrTitle"/>
          </p:nvPr>
        </p:nvSpPr>
        <p:spPr>
          <a:xfrm>
            <a:off x="1733550" y="923925"/>
            <a:ext cx="8098978" cy="687388"/>
          </a:xfrm>
        </p:spPr>
        <p:txBody>
          <a:bodyPr lIns="0" tIns="0" rIns="0" bIns="0"/>
          <a:lstStyle/>
          <a:p>
            <a:pPr eaLnBrk="1" hangingPunct="1">
              <a:lnSpc>
                <a:spcPct val="95000"/>
              </a:lnSpc>
            </a:pPr>
            <a:r>
              <a:rPr lang="ru-RU" dirty="0" smtClean="0">
                <a:solidFill>
                  <a:srgbClr val="424456"/>
                </a:solidFill>
                <a:latin typeface="Calibri" pitchFamily="34" charset="0"/>
              </a:rPr>
              <a:t>7. Определение зоны следующего артефакта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479600" y="2801888"/>
            <a:ext cx="3600400" cy="338437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1767632" y="5436567"/>
            <a:ext cx="3096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Calibri" pitchFamily="34" charset="0"/>
                <a:cs typeface="Calibri" pitchFamily="34" charset="0"/>
              </a:rPr>
              <a:t>вычисление 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Cx_delta</a:t>
            </a:r>
            <a:endParaRPr lang="ru-RU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224016" y="2801888"/>
            <a:ext cx="4392488" cy="338437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5440040" y="5355267"/>
            <a:ext cx="40324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Calibri" pitchFamily="34" charset="0"/>
                <a:cs typeface="Calibri" pitchFamily="34" charset="0"/>
              </a:rPr>
              <a:t>если 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Cx_delta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 =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0: 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сохраняем значение 6 в индекс зоны</a:t>
            </a:r>
            <a:endParaRPr lang="ru-RU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8009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98425" y="2875384"/>
            <a:ext cx="99631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399480" y="2225824"/>
            <a:ext cx="9289032" cy="467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indent="-3429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572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573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7145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1717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6289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0861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5433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Вычисление кода </a:t>
            </a:r>
            <a:r>
              <a:rPr lang="en-US" sz="3200" dirty="0" err="1" smtClean="0">
                <a:solidFill>
                  <a:srgbClr val="424456"/>
                </a:solidFill>
                <a:latin typeface="Calibri" pitchFamily="34" charset="0"/>
              </a:rPr>
              <a:t>Rx_delta</a:t>
            </a: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 (1 ветка блока </a:t>
            </a:r>
            <a:r>
              <a:rPr lang="en-US" sz="3200" dirty="0" smtClean="0">
                <a:solidFill>
                  <a:srgbClr val="424456"/>
                </a:solidFill>
                <a:latin typeface="Calibri" pitchFamily="34" charset="0"/>
              </a:rPr>
              <a:t>switch</a:t>
            </a: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)</a:t>
            </a:r>
            <a:r>
              <a:rPr lang="en-US" sz="3200" dirty="0" smtClean="0">
                <a:solidFill>
                  <a:srgbClr val="424456"/>
                </a:solidFill>
                <a:latin typeface="Calibri" pitchFamily="34" charset="0"/>
              </a:rPr>
              <a:t>:</a:t>
            </a:r>
            <a:endParaRPr lang="en-US" sz="3200" b="1" dirty="0" smtClean="0">
              <a:solidFill>
                <a:srgbClr val="424456"/>
              </a:solidFill>
              <a:latin typeface="Calibri" pitchFamily="34" charset="0"/>
            </a:endParaRPr>
          </a:p>
        </p:txBody>
      </p:sp>
      <p:pic>
        <p:nvPicPr>
          <p:cNvPr id="6" name="Picture 5" descr="C:\Users\kolotov\Pictures\LEGO\BSBR_logo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464" y="569639"/>
            <a:ext cx="1226314" cy="1622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9040440" y="713656"/>
            <a:ext cx="864096" cy="6674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"/>
          <p:cNvSpPr>
            <a:spLocks noGrp="1" noChangeArrowheads="1"/>
          </p:cNvSpPr>
          <p:nvPr>
            <p:ph type="ctrTitle"/>
          </p:nvPr>
        </p:nvSpPr>
        <p:spPr>
          <a:xfrm>
            <a:off x="1733550" y="923925"/>
            <a:ext cx="8098978" cy="687388"/>
          </a:xfrm>
        </p:spPr>
        <p:txBody>
          <a:bodyPr lIns="0" tIns="0" rIns="0" bIns="0"/>
          <a:lstStyle/>
          <a:p>
            <a:pPr eaLnBrk="1" hangingPunct="1">
              <a:lnSpc>
                <a:spcPct val="95000"/>
              </a:lnSpc>
            </a:pPr>
            <a:r>
              <a:rPr lang="ru-RU" dirty="0" smtClean="0">
                <a:solidFill>
                  <a:srgbClr val="424456"/>
                </a:solidFill>
                <a:latin typeface="Calibri" pitchFamily="34" charset="0"/>
              </a:rPr>
              <a:t>7. Определение зоны следующего артефакта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11448" y="2801888"/>
            <a:ext cx="3600400" cy="3600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327472" y="5580583"/>
            <a:ext cx="3096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Calibri" pitchFamily="34" charset="0"/>
                <a:cs typeface="Calibri" pitchFamily="34" charset="0"/>
              </a:rPr>
              <a:t>вычисление 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Rx_delta</a:t>
            </a:r>
            <a:endParaRPr lang="ru-RU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711848" y="2801888"/>
            <a:ext cx="6264696" cy="3600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4863976" y="5499283"/>
            <a:ext cx="40324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Calibri" pitchFamily="34" charset="0"/>
                <a:cs typeface="Calibri" pitchFamily="34" charset="0"/>
              </a:rPr>
              <a:t>если 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Rx_delta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&lt; 0: 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прибавляем 1 к номеру зоны</a:t>
            </a:r>
            <a:endParaRPr lang="ru-RU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8009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84138" y="2870051"/>
            <a:ext cx="9991725" cy="252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399480" y="2225824"/>
            <a:ext cx="9289032" cy="467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indent="-3429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572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573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7145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1717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6289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0861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5433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Вычисление кода </a:t>
            </a:r>
            <a:r>
              <a:rPr lang="en-US" sz="3200" dirty="0" err="1" smtClean="0">
                <a:solidFill>
                  <a:srgbClr val="424456"/>
                </a:solidFill>
                <a:latin typeface="Calibri" pitchFamily="34" charset="0"/>
              </a:rPr>
              <a:t>Rx_delta</a:t>
            </a: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 (2 ветка</a:t>
            </a:r>
            <a:r>
              <a:rPr lang="en-US" sz="3200" dirty="0" smtClean="0">
                <a:solidFill>
                  <a:srgbClr val="424456"/>
                </a:solidFill>
                <a:latin typeface="Calibri" pitchFamily="34" charset="0"/>
              </a:rPr>
              <a:t> </a:t>
            </a: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блока </a:t>
            </a:r>
            <a:r>
              <a:rPr lang="en-US" sz="3200" dirty="0" smtClean="0">
                <a:solidFill>
                  <a:srgbClr val="424456"/>
                </a:solidFill>
                <a:latin typeface="Calibri" pitchFamily="34" charset="0"/>
              </a:rPr>
              <a:t>switch</a:t>
            </a: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)</a:t>
            </a:r>
            <a:r>
              <a:rPr lang="en-US" sz="3200" dirty="0" smtClean="0">
                <a:solidFill>
                  <a:srgbClr val="424456"/>
                </a:solidFill>
                <a:latin typeface="Calibri" pitchFamily="34" charset="0"/>
              </a:rPr>
              <a:t>:</a:t>
            </a:r>
            <a:endParaRPr lang="en-US" sz="3200" b="1" dirty="0" smtClean="0">
              <a:solidFill>
                <a:srgbClr val="424456"/>
              </a:solidFill>
              <a:latin typeface="Calibri" pitchFamily="34" charset="0"/>
            </a:endParaRPr>
          </a:p>
        </p:txBody>
      </p:sp>
      <p:pic>
        <p:nvPicPr>
          <p:cNvPr id="6" name="Picture 5" descr="C:\Users\kolotov\Pictures\LEGO\BSBR_logo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464" y="569639"/>
            <a:ext cx="1226314" cy="1622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9040440" y="713656"/>
            <a:ext cx="864096" cy="6674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"/>
          <p:cNvSpPr>
            <a:spLocks noGrp="1" noChangeArrowheads="1"/>
          </p:cNvSpPr>
          <p:nvPr>
            <p:ph type="ctrTitle"/>
          </p:nvPr>
        </p:nvSpPr>
        <p:spPr>
          <a:xfrm>
            <a:off x="1733550" y="923925"/>
            <a:ext cx="8098978" cy="687388"/>
          </a:xfrm>
        </p:spPr>
        <p:txBody>
          <a:bodyPr lIns="0" tIns="0" rIns="0" bIns="0"/>
          <a:lstStyle/>
          <a:p>
            <a:pPr eaLnBrk="1" hangingPunct="1">
              <a:lnSpc>
                <a:spcPct val="95000"/>
              </a:lnSpc>
            </a:pPr>
            <a:r>
              <a:rPr lang="ru-RU" dirty="0" smtClean="0">
                <a:solidFill>
                  <a:srgbClr val="424456"/>
                </a:solidFill>
                <a:latin typeface="Calibri" pitchFamily="34" charset="0"/>
              </a:rPr>
              <a:t>7. Определение зоны следующего артефакта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11448" y="2801888"/>
            <a:ext cx="3600400" cy="3600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327472" y="5580583"/>
            <a:ext cx="3096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Calibri" pitchFamily="34" charset="0"/>
                <a:cs typeface="Calibri" pitchFamily="34" charset="0"/>
              </a:rPr>
              <a:t>вычисление 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Rx_delta</a:t>
            </a:r>
            <a:endParaRPr lang="ru-RU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711848" y="2801888"/>
            <a:ext cx="6264696" cy="3600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4863976" y="5499283"/>
            <a:ext cx="40324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Calibri" pitchFamily="34" charset="0"/>
                <a:cs typeface="Calibri" pitchFamily="34" charset="0"/>
              </a:rPr>
              <a:t>если 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Rx_delta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 =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0: 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прибавляем 2 к номеру зоны</a:t>
            </a:r>
            <a:endParaRPr lang="ru-RU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8009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399480" y="2345095"/>
            <a:ext cx="9073008" cy="5146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indent="-3429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572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573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7145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1717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6289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0861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5433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робот считывает цвета плиток, проговаривает их и записывает в переменные (или массивы)</a:t>
            </a: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после считывания шифра робот останавливается</a:t>
            </a: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робот выводит координаты 1 артефакта на экран</a:t>
            </a: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робот выезжает на координатную сетку</a:t>
            </a: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робот подъезжает к 1 артефакту</a:t>
            </a: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робот выводит координаты следующего артефакта на экран</a:t>
            </a: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робот захватывает 1 артефакт</a:t>
            </a: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3200" b="1" dirty="0" smtClean="0">
                <a:solidFill>
                  <a:srgbClr val="424456"/>
                </a:solidFill>
                <a:latin typeface="Calibri" pitchFamily="34" charset="0"/>
              </a:rPr>
              <a:t>робот выводит номер зоны следующего артефакта</a:t>
            </a:r>
          </a:p>
        </p:txBody>
      </p:sp>
      <p:pic>
        <p:nvPicPr>
          <p:cNvPr id="6" name="Picture 5" descr="C:\Users\kolotov\Pictures\LEGO\BSBR_logo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464" y="569639"/>
            <a:ext cx="1226314" cy="1622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9040440" y="713656"/>
            <a:ext cx="864096" cy="6674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"/>
          <p:cNvSpPr>
            <a:spLocks noGrp="1" noChangeArrowheads="1"/>
          </p:cNvSpPr>
          <p:nvPr>
            <p:ph type="ctrTitle"/>
          </p:nvPr>
        </p:nvSpPr>
        <p:spPr>
          <a:xfrm>
            <a:off x="1733550" y="923925"/>
            <a:ext cx="8098978" cy="687388"/>
          </a:xfrm>
        </p:spPr>
        <p:txBody>
          <a:bodyPr lIns="0" tIns="0" rIns="0" bIns="0"/>
          <a:lstStyle/>
          <a:p>
            <a:pPr eaLnBrk="1" hangingPunct="1">
              <a:lnSpc>
                <a:spcPct val="95000"/>
              </a:lnSpc>
            </a:pPr>
            <a:r>
              <a:rPr lang="ru-RU" dirty="0" smtClean="0">
                <a:solidFill>
                  <a:srgbClr val="424456"/>
                </a:solidFill>
                <a:latin typeface="Calibri" pitchFamily="34" charset="0"/>
              </a:rPr>
              <a:t>Промежуточный результат №7</a:t>
            </a:r>
            <a:endParaRPr lang="en-US" sz="4000" dirty="0" smtClean="0">
              <a:solidFill>
                <a:srgbClr val="424456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8009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399480" y="2225824"/>
            <a:ext cx="9073008" cy="333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indent="-3429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572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573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7145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1717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6289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0861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5433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Рассмотрим навигацию до зоны 1:</a:t>
            </a:r>
          </a:p>
          <a:p>
            <a:pPr marL="1085850" lvl="2" indent="-514350">
              <a:lnSpc>
                <a:spcPct val="95000"/>
              </a:lnSpc>
              <a:buClr>
                <a:srgbClr val="406F8D"/>
              </a:buClr>
              <a:buSzPct val="100000"/>
              <a:buFont typeface="+mj-lt"/>
              <a:buAutoNum type="arabicPeriod"/>
            </a:pPr>
            <a:r>
              <a:rPr lang="ru-RU" sz="2800" dirty="0" smtClean="0">
                <a:solidFill>
                  <a:srgbClr val="424456"/>
                </a:solidFill>
                <a:latin typeface="Calibri" pitchFamily="34" charset="0"/>
              </a:rPr>
              <a:t>повернуть вниз</a:t>
            </a:r>
          </a:p>
          <a:p>
            <a:pPr marL="1085850" lvl="2" indent="-514350">
              <a:lnSpc>
                <a:spcPct val="95000"/>
              </a:lnSpc>
              <a:buClr>
                <a:srgbClr val="406F8D"/>
              </a:buClr>
              <a:buSzPct val="100000"/>
              <a:buFont typeface="+mj-lt"/>
              <a:buAutoNum type="arabicPeriod"/>
            </a:pPr>
            <a:r>
              <a:rPr lang="ru-RU" sz="2800" dirty="0" smtClean="0">
                <a:solidFill>
                  <a:srgbClr val="424456"/>
                </a:solidFill>
                <a:latin typeface="Calibri" pitchFamily="34" charset="0"/>
              </a:rPr>
              <a:t>проехать </a:t>
            </a:r>
            <a:r>
              <a:rPr lang="en-US" sz="2800" dirty="0" smtClean="0">
                <a:solidFill>
                  <a:srgbClr val="424456"/>
                </a:solidFill>
                <a:latin typeface="Calibri" pitchFamily="34" charset="0"/>
              </a:rPr>
              <a:t>(abs(</a:t>
            </a:r>
            <a:r>
              <a:rPr lang="en-US" sz="2800" dirty="0" err="1" smtClean="0">
                <a:solidFill>
                  <a:srgbClr val="424456"/>
                </a:solidFill>
                <a:latin typeface="Calibri" pitchFamily="34" charset="0"/>
              </a:rPr>
              <a:t>Rx_delta</a:t>
            </a:r>
            <a:r>
              <a:rPr lang="en-US" sz="2800" dirty="0" smtClean="0">
                <a:solidFill>
                  <a:srgbClr val="424456"/>
                </a:solidFill>
                <a:latin typeface="Calibri" pitchFamily="34" charset="0"/>
              </a:rPr>
              <a:t>)) </a:t>
            </a:r>
            <a:r>
              <a:rPr lang="ru-RU" sz="2800" dirty="0" smtClean="0">
                <a:solidFill>
                  <a:srgbClr val="424456"/>
                </a:solidFill>
                <a:latin typeface="Calibri" pitchFamily="34" charset="0"/>
              </a:rPr>
              <a:t>перекрестков</a:t>
            </a:r>
          </a:p>
          <a:p>
            <a:pPr marL="1085850" lvl="2" indent="-514350">
              <a:lnSpc>
                <a:spcPct val="95000"/>
              </a:lnSpc>
              <a:buClr>
                <a:srgbClr val="406F8D"/>
              </a:buClr>
              <a:buSzPct val="100000"/>
              <a:buFont typeface="+mj-lt"/>
              <a:buAutoNum type="arabicPeriod"/>
            </a:pPr>
            <a:r>
              <a:rPr lang="ru-RU" sz="2800" dirty="0" smtClean="0">
                <a:solidFill>
                  <a:srgbClr val="424456"/>
                </a:solidFill>
                <a:latin typeface="Calibri" pitchFamily="34" charset="0"/>
              </a:rPr>
              <a:t>повернуть направо</a:t>
            </a:r>
          </a:p>
          <a:p>
            <a:pPr marL="1085850" lvl="2" indent="-514350">
              <a:lnSpc>
                <a:spcPct val="95000"/>
              </a:lnSpc>
              <a:buClr>
                <a:srgbClr val="406F8D"/>
              </a:buClr>
              <a:buSzPct val="100000"/>
              <a:buFont typeface="+mj-lt"/>
              <a:buAutoNum type="arabicPeriod"/>
            </a:pPr>
            <a:r>
              <a:rPr lang="ru-RU" sz="2800" dirty="0" smtClean="0">
                <a:solidFill>
                  <a:srgbClr val="424456"/>
                </a:solidFill>
                <a:latin typeface="Calibri" pitchFamily="34" charset="0"/>
              </a:rPr>
              <a:t>проехать </a:t>
            </a:r>
            <a:r>
              <a:rPr lang="en-US" sz="2800" dirty="0" smtClean="0">
                <a:solidFill>
                  <a:srgbClr val="424456"/>
                </a:solidFill>
                <a:latin typeface="Calibri" pitchFamily="34" charset="0"/>
              </a:rPr>
              <a:t>(</a:t>
            </a:r>
            <a:r>
              <a:rPr lang="en-US" sz="2800" dirty="0" err="1" smtClean="0">
                <a:solidFill>
                  <a:srgbClr val="424456"/>
                </a:solidFill>
                <a:latin typeface="Calibri" pitchFamily="34" charset="0"/>
              </a:rPr>
              <a:t>Cx_delta</a:t>
            </a:r>
            <a:r>
              <a:rPr lang="en-US" sz="2800" dirty="0" smtClean="0">
                <a:solidFill>
                  <a:srgbClr val="424456"/>
                </a:solidFill>
                <a:latin typeface="Calibri" pitchFamily="34" charset="0"/>
              </a:rPr>
              <a:t> – 1</a:t>
            </a:r>
            <a:r>
              <a:rPr lang="ru-RU" sz="2800" dirty="0" smtClean="0">
                <a:solidFill>
                  <a:srgbClr val="424456"/>
                </a:solidFill>
                <a:latin typeface="Calibri" pitchFamily="34" charset="0"/>
              </a:rPr>
              <a:t>) перекрестков</a:t>
            </a:r>
          </a:p>
          <a:p>
            <a:pPr marL="1085850" lvl="2" indent="-514350">
              <a:lnSpc>
                <a:spcPct val="95000"/>
              </a:lnSpc>
              <a:buClr>
                <a:srgbClr val="406F8D"/>
              </a:buClr>
              <a:buSzPct val="100000"/>
              <a:buFont typeface="+mj-lt"/>
              <a:buAutoNum type="arabicPeriod"/>
            </a:pPr>
            <a:r>
              <a:rPr lang="ru-RU" sz="2800" dirty="0" smtClean="0">
                <a:solidFill>
                  <a:srgbClr val="424456"/>
                </a:solidFill>
                <a:latin typeface="Calibri" pitchFamily="34" charset="0"/>
              </a:rPr>
              <a:t>подъехать к артефакту и забрать его</a:t>
            </a:r>
          </a:p>
          <a:p>
            <a:pPr lvl="2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endParaRPr lang="ru-RU" sz="2800" dirty="0" smtClean="0">
              <a:solidFill>
                <a:srgbClr val="424456"/>
              </a:solidFill>
              <a:latin typeface="Calibri" pitchFamily="34" charset="0"/>
            </a:endParaRPr>
          </a:p>
          <a:p>
            <a:pPr lvl="2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endParaRPr lang="ru-RU" sz="2800" dirty="0" smtClean="0">
              <a:solidFill>
                <a:srgbClr val="424456"/>
              </a:solidFill>
              <a:latin typeface="Calibri" pitchFamily="34" charset="0"/>
            </a:endParaRPr>
          </a:p>
        </p:txBody>
      </p:sp>
      <p:pic>
        <p:nvPicPr>
          <p:cNvPr id="6" name="Picture 5" descr="C:\Users\kolotov\Pictures\LEGO\BSBR_logo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464" y="569639"/>
            <a:ext cx="1226314" cy="1622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9040440" y="713656"/>
            <a:ext cx="864096" cy="6674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"/>
          <p:cNvSpPr>
            <a:spLocks noGrp="1" noChangeArrowheads="1"/>
          </p:cNvSpPr>
          <p:nvPr>
            <p:ph type="ctrTitle"/>
          </p:nvPr>
        </p:nvSpPr>
        <p:spPr>
          <a:xfrm>
            <a:off x="1733550" y="923925"/>
            <a:ext cx="8098978" cy="687388"/>
          </a:xfrm>
        </p:spPr>
        <p:txBody>
          <a:bodyPr lIns="0" tIns="0" rIns="0" bIns="0"/>
          <a:lstStyle/>
          <a:p>
            <a:pPr eaLnBrk="1" hangingPunct="1">
              <a:lnSpc>
                <a:spcPct val="95000"/>
              </a:lnSpc>
            </a:pPr>
            <a:r>
              <a:rPr lang="ru-RU" dirty="0" smtClean="0">
                <a:solidFill>
                  <a:srgbClr val="424456"/>
                </a:solidFill>
                <a:latin typeface="Calibri" pitchFamily="34" charset="0"/>
              </a:rPr>
              <a:t>8. Навигация до зоны следующего артефакта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584056" y="4818112"/>
            <a:ext cx="4392488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Прямоугольник 13"/>
          <p:cNvSpPr/>
          <p:nvPr/>
        </p:nvSpPr>
        <p:spPr>
          <a:xfrm>
            <a:off x="9331995" y="4962128"/>
            <a:ext cx="432048" cy="43204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6811715" y="5610200"/>
            <a:ext cx="1728192" cy="1296144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800" b="1" dirty="0">
              <a:solidFill>
                <a:schemeClr val="tx1"/>
              </a:solidFill>
            </a:endParaRPr>
          </a:p>
        </p:txBody>
      </p:sp>
      <p:sp>
        <p:nvSpPr>
          <p:cNvPr id="26" name="Овал 25"/>
          <p:cNvSpPr/>
          <p:nvPr/>
        </p:nvSpPr>
        <p:spPr>
          <a:xfrm>
            <a:off x="7459787" y="5970240"/>
            <a:ext cx="432048" cy="43204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1</a:t>
            </a:r>
            <a:endParaRPr lang="ru-RU" sz="2800" b="1" dirty="0">
              <a:solidFill>
                <a:schemeClr val="tx1"/>
              </a:solidFill>
            </a:endParaRPr>
          </a:p>
        </p:txBody>
      </p:sp>
      <p:cxnSp>
        <p:nvCxnSpPr>
          <p:cNvPr id="37" name="Прямая соединительная линия 36"/>
          <p:cNvCxnSpPr/>
          <p:nvPr/>
        </p:nvCxnSpPr>
        <p:spPr>
          <a:xfrm rot="5400000">
            <a:off x="9076444" y="6078252"/>
            <a:ext cx="648072" cy="0"/>
          </a:xfrm>
          <a:prstGeom prst="line">
            <a:avLst/>
          </a:prstGeom>
          <a:ln w="38100">
            <a:solidFill>
              <a:srgbClr val="0070C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 rot="10800000">
            <a:off x="8248352" y="6762328"/>
            <a:ext cx="792088" cy="0"/>
          </a:xfrm>
          <a:prstGeom prst="line">
            <a:avLst/>
          </a:prstGeom>
          <a:ln w="38100">
            <a:solidFill>
              <a:srgbClr val="0070C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Прямоугольник 41"/>
          <p:cNvSpPr/>
          <p:nvPr/>
        </p:nvSpPr>
        <p:spPr>
          <a:xfrm>
            <a:off x="615504" y="5563277"/>
            <a:ext cx="4431928" cy="9110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8775" lvl="1">
              <a:lnSpc>
                <a:spcPct val="95000"/>
              </a:lnSpc>
              <a:buClr>
                <a:srgbClr val="406F8D"/>
              </a:buClr>
              <a:buSzPct val="100000"/>
            </a:pPr>
            <a:r>
              <a:rPr lang="ru-RU" sz="2800" dirty="0" smtClean="0">
                <a:solidFill>
                  <a:srgbClr val="424456"/>
                </a:solidFill>
                <a:latin typeface="Calibri" pitchFamily="34" charset="0"/>
              </a:rPr>
              <a:t>Навигация до зон 0, 3, 4 будет аналогичной</a:t>
            </a:r>
          </a:p>
        </p:txBody>
      </p:sp>
      <p:sp>
        <p:nvSpPr>
          <p:cNvPr id="43" name="Дуга 42"/>
          <p:cNvSpPr/>
          <p:nvPr/>
        </p:nvSpPr>
        <p:spPr>
          <a:xfrm flipH="1" flipV="1">
            <a:off x="9062144" y="4695800"/>
            <a:ext cx="914400" cy="914400"/>
          </a:xfrm>
          <a:prstGeom prst="arc">
            <a:avLst/>
          </a:prstGeom>
          <a:ln w="38100">
            <a:solidFill>
              <a:srgbClr val="0070C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Дуга 44"/>
          <p:cNvSpPr/>
          <p:nvPr/>
        </p:nvSpPr>
        <p:spPr>
          <a:xfrm flipV="1">
            <a:off x="8896424" y="6279976"/>
            <a:ext cx="482352" cy="482352"/>
          </a:xfrm>
          <a:prstGeom prst="arc">
            <a:avLst/>
          </a:prstGeom>
          <a:ln w="38100">
            <a:solidFill>
              <a:srgbClr val="0070C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7" name="Прямая соединительная линия 46"/>
          <p:cNvCxnSpPr/>
          <p:nvPr/>
        </p:nvCxnSpPr>
        <p:spPr>
          <a:xfrm rot="10800000">
            <a:off x="7384256" y="6762328"/>
            <a:ext cx="792088" cy="0"/>
          </a:xfrm>
          <a:prstGeom prst="line">
            <a:avLst/>
          </a:prstGeom>
          <a:ln w="38100">
            <a:solidFill>
              <a:srgbClr val="0070C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8009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399480" y="2225824"/>
            <a:ext cx="9073008" cy="333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indent="-3429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572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573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7145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1717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6289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0861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5433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Рассмотрим навигацию до зоны 1 :</a:t>
            </a:r>
          </a:p>
          <a:p>
            <a:pPr marL="1085850" lvl="2" indent="-514350">
              <a:lnSpc>
                <a:spcPct val="95000"/>
              </a:lnSpc>
              <a:buClr>
                <a:srgbClr val="406F8D"/>
              </a:buClr>
              <a:buSzPct val="100000"/>
              <a:buFont typeface="+mj-lt"/>
              <a:buAutoNum type="arabicPeriod"/>
            </a:pPr>
            <a:r>
              <a:rPr lang="ru-RU" sz="2800" dirty="0" smtClean="0">
                <a:solidFill>
                  <a:srgbClr val="424456"/>
                </a:solidFill>
                <a:latin typeface="Calibri" pitchFamily="34" charset="0"/>
              </a:rPr>
              <a:t>повернуть вниз</a:t>
            </a: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endParaRPr lang="ru-RU" sz="2800" dirty="0" smtClean="0">
              <a:solidFill>
                <a:srgbClr val="424456"/>
              </a:solidFill>
              <a:latin typeface="Calibri" pitchFamily="34" charset="0"/>
            </a:endParaRP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2800" dirty="0" smtClean="0">
                <a:solidFill>
                  <a:srgbClr val="424456"/>
                </a:solidFill>
                <a:latin typeface="Calibri" pitchFamily="34" charset="0"/>
              </a:rPr>
              <a:t>А какое текущее положение робота?</a:t>
            </a:r>
          </a:p>
          <a:p>
            <a:pPr lvl="2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2800" dirty="0" smtClean="0">
                <a:solidFill>
                  <a:srgbClr val="424456"/>
                </a:solidFill>
                <a:latin typeface="Calibri" pitchFamily="34" charset="0"/>
              </a:rPr>
              <a:t>Если направлен налево – надо поворачивать налево</a:t>
            </a:r>
          </a:p>
          <a:p>
            <a:pPr lvl="2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2800" dirty="0" smtClean="0">
                <a:solidFill>
                  <a:srgbClr val="424456"/>
                </a:solidFill>
                <a:latin typeface="Calibri" pitchFamily="34" charset="0"/>
              </a:rPr>
              <a:t>Если направлен  направо – надо поворачивать направо</a:t>
            </a:r>
          </a:p>
          <a:p>
            <a:pPr lvl="2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endParaRPr lang="ru-RU" sz="2800" dirty="0" smtClean="0">
              <a:solidFill>
                <a:srgbClr val="424456"/>
              </a:solidFill>
              <a:latin typeface="Calibri" pitchFamily="34" charset="0"/>
            </a:endParaRPr>
          </a:p>
        </p:txBody>
      </p:sp>
      <p:pic>
        <p:nvPicPr>
          <p:cNvPr id="6" name="Picture 5" descr="C:\Users\kolotov\Pictures\LEGO\BSBR_logo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464" y="569639"/>
            <a:ext cx="1226314" cy="1622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9040440" y="713656"/>
            <a:ext cx="864096" cy="6674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"/>
          <p:cNvSpPr>
            <a:spLocks noGrp="1" noChangeArrowheads="1"/>
          </p:cNvSpPr>
          <p:nvPr>
            <p:ph type="ctrTitle"/>
          </p:nvPr>
        </p:nvSpPr>
        <p:spPr>
          <a:xfrm>
            <a:off x="1733550" y="923925"/>
            <a:ext cx="8098978" cy="687388"/>
          </a:xfrm>
        </p:spPr>
        <p:txBody>
          <a:bodyPr lIns="0" tIns="0" rIns="0" bIns="0"/>
          <a:lstStyle/>
          <a:p>
            <a:pPr eaLnBrk="1" hangingPunct="1">
              <a:lnSpc>
                <a:spcPct val="95000"/>
              </a:lnSpc>
            </a:pPr>
            <a:r>
              <a:rPr lang="ru-RU" dirty="0" smtClean="0">
                <a:solidFill>
                  <a:srgbClr val="424456"/>
                </a:solidFill>
                <a:latin typeface="Calibri" pitchFamily="34" charset="0"/>
              </a:rPr>
              <a:t>8. Навигация до зоны следующего артефакта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584056" y="4818112"/>
            <a:ext cx="4392488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Прямоугольник 13"/>
          <p:cNvSpPr/>
          <p:nvPr/>
        </p:nvSpPr>
        <p:spPr>
          <a:xfrm>
            <a:off x="9331995" y="4962128"/>
            <a:ext cx="432048" cy="43204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6811715" y="5610200"/>
            <a:ext cx="1728192" cy="1296144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800" b="1" dirty="0">
              <a:solidFill>
                <a:schemeClr val="tx1"/>
              </a:solidFill>
            </a:endParaRPr>
          </a:p>
        </p:txBody>
      </p:sp>
      <p:sp>
        <p:nvSpPr>
          <p:cNvPr id="26" name="Овал 25"/>
          <p:cNvSpPr/>
          <p:nvPr/>
        </p:nvSpPr>
        <p:spPr>
          <a:xfrm>
            <a:off x="7459787" y="5970240"/>
            <a:ext cx="432048" cy="43204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1</a:t>
            </a:r>
            <a:endParaRPr lang="ru-RU" sz="2800" b="1" dirty="0">
              <a:solidFill>
                <a:schemeClr val="tx1"/>
              </a:solidFill>
            </a:endParaRPr>
          </a:p>
        </p:txBody>
      </p:sp>
      <p:cxnSp>
        <p:nvCxnSpPr>
          <p:cNvPr id="37" name="Прямая соединительная линия 36"/>
          <p:cNvCxnSpPr/>
          <p:nvPr/>
        </p:nvCxnSpPr>
        <p:spPr>
          <a:xfrm rot="5400000">
            <a:off x="9076444" y="6078252"/>
            <a:ext cx="648072" cy="0"/>
          </a:xfrm>
          <a:prstGeom prst="line">
            <a:avLst/>
          </a:prstGeom>
          <a:ln w="38100">
            <a:solidFill>
              <a:srgbClr val="0070C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 rot="10800000">
            <a:off x="8248352" y="6762328"/>
            <a:ext cx="792088" cy="0"/>
          </a:xfrm>
          <a:prstGeom prst="line">
            <a:avLst/>
          </a:prstGeom>
          <a:ln w="38100">
            <a:solidFill>
              <a:srgbClr val="0070C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Дуга 42"/>
          <p:cNvSpPr/>
          <p:nvPr/>
        </p:nvSpPr>
        <p:spPr>
          <a:xfrm flipH="1" flipV="1">
            <a:off x="9062144" y="4695800"/>
            <a:ext cx="914400" cy="914400"/>
          </a:xfrm>
          <a:prstGeom prst="arc">
            <a:avLst/>
          </a:prstGeom>
          <a:ln w="38100">
            <a:solidFill>
              <a:srgbClr val="0070C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Дуга 44"/>
          <p:cNvSpPr/>
          <p:nvPr/>
        </p:nvSpPr>
        <p:spPr>
          <a:xfrm flipV="1">
            <a:off x="8896424" y="6279976"/>
            <a:ext cx="482352" cy="482352"/>
          </a:xfrm>
          <a:prstGeom prst="arc">
            <a:avLst/>
          </a:prstGeom>
          <a:ln w="38100">
            <a:solidFill>
              <a:srgbClr val="0070C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7" name="Прямая соединительная линия 46"/>
          <p:cNvCxnSpPr/>
          <p:nvPr/>
        </p:nvCxnSpPr>
        <p:spPr>
          <a:xfrm rot="10800000">
            <a:off x="7384256" y="6762328"/>
            <a:ext cx="792088" cy="0"/>
          </a:xfrm>
          <a:prstGeom prst="line">
            <a:avLst/>
          </a:prstGeom>
          <a:ln w="38100">
            <a:solidFill>
              <a:srgbClr val="0070C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Box 4"/>
          <p:cNvSpPr txBox="1">
            <a:spLocks noChangeArrowheads="1"/>
          </p:cNvSpPr>
          <p:nvPr/>
        </p:nvSpPr>
        <p:spPr bwMode="auto">
          <a:xfrm>
            <a:off x="399480" y="4738319"/>
            <a:ext cx="5040560" cy="2456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indent="-3429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572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573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7145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1717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6289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0861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5433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endParaRPr lang="ru-RU" sz="2800" dirty="0" smtClean="0">
              <a:solidFill>
                <a:srgbClr val="424456"/>
              </a:solidFill>
              <a:latin typeface="Calibri" pitchFamily="34" charset="0"/>
            </a:endParaRPr>
          </a:p>
          <a:p>
            <a:pPr lvl="2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2800" dirty="0" smtClean="0">
                <a:solidFill>
                  <a:srgbClr val="424456"/>
                </a:solidFill>
                <a:latin typeface="Calibri" pitchFamily="34" charset="0"/>
              </a:rPr>
              <a:t>Если направлен вверх – надо развернуться</a:t>
            </a:r>
          </a:p>
          <a:p>
            <a:pPr lvl="2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2800" dirty="0" smtClean="0">
                <a:solidFill>
                  <a:srgbClr val="424456"/>
                </a:solidFill>
                <a:latin typeface="Calibri" pitchFamily="34" charset="0"/>
              </a:rPr>
              <a:t>Если направлен  вниз – не надо никуда поворачивать</a:t>
            </a:r>
          </a:p>
          <a:p>
            <a:pPr lvl="2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endParaRPr lang="ru-RU" sz="2800" dirty="0" smtClean="0">
              <a:solidFill>
                <a:srgbClr val="424456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8009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399480" y="2225824"/>
            <a:ext cx="9073008" cy="46782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indent="-3429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572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573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7145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1717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6289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0861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5433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В зависимости от положения робота, необходимо выполнять разные повороты</a:t>
            </a: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Нужно запомнить направление робота:</a:t>
            </a:r>
          </a:p>
          <a:p>
            <a:pPr lvl="2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0 – вправо</a:t>
            </a:r>
          </a:p>
          <a:p>
            <a:pPr lvl="2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1 – вниз</a:t>
            </a:r>
          </a:p>
          <a:p>
            <a:pPr lvl="2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2 – влево</a:t>
            </a:r>
          </a:p>
          <a:p>
            <a:pPr lvl="2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3 – вверх</a:t>
            </a: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Переменную с направлением робота необходимо обновлять во время каждого поворота / разворота</a:t>
            </a:r>
          </a:p>
        </p:txBody>
      </p:sp>
      <p:pic>
        <p:nvPicPr>
          <p:cNvPr id="6" name="Picture 5" descr="C:\Users\kolotov\Pictures\LEGO\BSBR_logo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464" y="569639"/>
            <a:ext cx="1226314" cy="1622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9040440" y="713656"/>
            <a:ext cx="864096" cy="6674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"/>
          <p:cNvSpPr>
            <a:spLocks noGrp="1" noChangeArrowheads="1"/>
          </p:cNvSpPr>
          <p:nvPr>
            <p:ph type="ctrTitle"/>
          </p:nvPr>
        </p:nvSpPr>
        <p:spPr>
          <a:xfrm>
            <a:off x="1733550" y="923925"/>
            <a:ext cx="8098978" cy="687388"/>
          </a:xfrm>
        </p:spPr>
        <p:txBody>
          <a:bodyPr lIns="0" tIns="0" rIns="0" bIns="0"/>
          <a:lstStyle/>
          <a:p>
            <a:pPr eaLnBrk="1" hangingPunct="1">
              <a:lnSpc>
                <a:spcPct val="95000"/>
              </a:lnSpc>
            </a:pPr>
            <a:r>
              <a:rPr lang="ru-RU" dirty="0" smtClean="0">
                <a:solidFill>
                  <a:srgbClr val="424456"/>
                </a:solidFill>
                <a:latin typeface="Calibri" pitchFamily="34" charset="0"/>
              </a:rPr>
              <a:t>8. Навигация до зоны следующего артефакта</a:t>
            </a:r>
          </a:p>
        </p:txBody>
      </p:sp>
      <p:cxnSp>
        <p:nvCxnSpPr>
          <p:cNvPr id="26" name="Прямая со стрелкой 25"/>
          <p:cNvCxnSpPr/>
          <p:nvPr/>
        </p:nvCxnSpPr>
        <p:spPr>
          <a:xfrm>
            <a:off x="7528272" y="4665385"/>
            <a:ext cx="1944216" cy="1588"/>
          </a:xfrm>
          <a:prstGeom prst="straightConnector1">
            <a:avLst/>
          </a:prstGeom>
          <a:ln w="5715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 rot="5400000" flipH="1" flipV="1">
            <a:off x="7601074" y="4664591"/>
            <a:ext cx="1728192" cy="1588"/>
          </a:xfrm>
          <a:prstGeom prst="straightConnector1">
            <a:avLst/>
          </a:prstGeom>
          <a:ln w="5715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9472488" y="4368642"/>
            <a:ext cx="648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0</a:t>
            </a:r>
            <a:endParaRPr lang="ru-RU" sz="3200" b="1" dirty="0"/>
          </a:p>
        </p:txBody>
      </p:sp>
      <p:sp>
        <p:nvSpPr>
          <p:cNvPr id="42" name="TextBox 41"/>
          <p:cNvSpPr txBox="1"/>
          <p:nvPr/>
        </p:nvSpPr>
        <p:spPr>
          <a:xfrm>
            <a:off x="8248352" y="5457473"/>
            <a:ext cx="648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1</a:t>
            </a:r>
            <a:endParaRPr lang="ru-RU" sz="3200" b="1" dirty="0"/>
          </a:p>
        </p:txBody>
      </p:sp>
      <p:sp>
        <p:nvSpPr>
          <p:cNvPr id="43" name="TextBox 42"/>
          <p:cNvSpPr txBox="1"/>
          <p:nvPr/>
        </p:nvSpPr>
        <p:spPr>
          <a:xfrm>
            <a:off x="7096224" y="4377353"/>
            <a:ext cx="648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2</a:t>
            </a:r>
            <a:endParaRPr lang="ru-RU" sz="3200" b="1" dirty="0"/>
          </a:p>
        </p:txBody>
      </p:sp>
      <p:sp>
        <p:nvSpPr>
          <p:cNvPr id="44" name="TextBox 43"/>
          <p:cNvSpPr txBox="1"/>
          <p:nvPr/>
        </p:nvSpPr>
        <p:spPr>
          <a:xfrm>
            <a:off x="8248352" y="3225225"/>
            <a:ext cx="648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3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3108009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399480" y="2225824"/>
            <a:ext cx="9073008" cy="28069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indent="-3429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572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573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7145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1717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6289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0861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5433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Кроме обычных блоков «поворот направо», «поворот налево» можно создать блоки «поворот в положение 1», «поворот в положение 2», … </a:t>
            </a: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Тогда действие «повернуть вниз» будет выполняться блоком «поворот в положение 2»</a:t>
            </a:r>
          </a:p>
        </p:txBody>
      </p:sp>
      <p:pic>
        <p:nvPicPr>
          <p:cNvPr id="6" name="Picture 5" descr="C:\Users\kolotov\Pictures\LEGO\BSBR_logo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464" y="569639"/>
            <a:ext cx="1226314" cy="1622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9040440" y="713656"/>
            <a:ext cx="864096" cy="6674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"/>
          <p:cNvSpPr>
            <a:spLocks noGrp="1" noChangeArrowheads="1"/>
          </p:cNvSpPr>
          <p:nvPr>
            <p:ph type="ctrTitle"/>
          </p:nvPr>
        </p:nvSpPr>
        <p:spPr>
          <a:xfrm>
            <a:off x="1733550" y="923925"/>
            <a:ext cx="8098978" cy="687388"/>
          </a:xfrm>
        </p:spPr>
        <p:txBody>
          <a:bodyPr lIns="0" tIns="0" rIns="0" bIns="0"/>
          <a:lstStyle/>
          <a:p>
            <a:pPr eaLnBrk="1" hangingPunct="1">
              <a:lnSpc>
                <a:spcPct val="95000"/>
              </a:lnSpc>
            </a:pPr>
            <a:r>
              <a:rPr lang="ru-RU" dirty="0" smtClean="0">
                <a:solidFill>
                  <a:srgbClr val="424456"/>
                </a:solidFill>
                <a:latin typeface="Calibri" pitchFamily="34" charset="0"/>
              </a:rPr>
              <a:t>8. Навигация до зоны следующего артефакта</a:t>
            </a:r>
          </a:p>
        </p:txBody>
      </p:sp>
    </p:spTree>
    <p:extLst>
      <p:ext uri="{BB962C8B-B14F-4D97-AF65-F5344CB8AC3E}">
        <p14:creationId xmlns:p14="http://schemas.microsoft.com/office/powerpoint/2010/main" val="3108009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399480" y="2225824"/>
            <a:ext cx="9073008" cy="8186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indent="-3429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572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573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7145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1717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6289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0861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5433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1085850" lvl="2" indent="-514350">
              <a:lnSpc>
                <a:spcPct val="95000"/>
              </a:lnSpc>
              <a:buClr>
                <a:srgbClr val="406F8D"/>
              </a:buClr>
              <a:buSzPct val="100000"/>
              <a:buFont typeface="+mj-lt"/>
              <a:buAutoNum type="arabicPeriod" startAt="2"/>
            </a:pPr>
            <a:r>
              <a:rPr lang="ru-RU" sz="2800" dirty="0" smtClean="0">
                <a:solidFill>
                  <a:srgbClr val="424456"/>
                </a:solidFill>
                <a:latin typeface="Calibri" pitchFamily="34" charset="0"/>
              </a:rPr>
              <a:t>проехать </a:t>
            </a:r>
            <a:r>
              <a:rPr lang="en-US" sz="2800" dirty="0" smtClean="0">
                <a:solidFill>
                  <a:srgbClr val="424456"/>
                </a:solidFill>
                <a:latin typeface="Calibri" pitchFamily="34" charset="0"/>
              </a:rPr>
              <a:t>(abs(</a:t>
            </a:r>
            <a:r>
              <a:rPr lang="en-US" sz="2800" dirty="0" err="1" smtClean="0">
                <a:solidFill>
                  <a:srgbClr val="424456"/>
                </a:solidFill>
                <a:latin typeface="Calibri" pitchFamily="34" charset="0"/>
              </a:rPr>
              <a:t>Rx_delta</a:t>
            </a:r>
            <a:r>
              <a:rPr lang="en-US" sz="2800" dirty="0" smtClean="0">
                <a:solidFill>
                  <a:srgbClr val="424456"/>
                </a:solidFill>
                <a:latin typeface="Calibri" pitchFamily="34" charset="0"/>
              </a:rPr>
              <a:t>)) </a:t>
            </a:r>
            <a:r>
              <a:rPr lang="ru-RU" sz="2800" dirty="0" smtClean="0">
                <a:solidFill>
                  <a:srgbClr val="424456"/>
                </a:solidFill>
                <a:latin typeface="Calibri" pitchFamily="34" charset="0"/>
              </a:rPr>
              <a:t>перекрестков</a:t>
            </a:r>
            <a:endParaRPr lang="en-US" sz="2800" dirty="0" smtClean="0">
              <a:solidFill>
                <a:srgbClr val="424456"/>
              </a:solidFill>
              <a:latin typeface="Calibri" pitchFamily="34" charset="0"/>
            </a:endParaRPr>
          </a:p>
          <a:p>
            <a:pPr marL="1085850" lvl="2" indent="-514350">
              <a:lnSpc>
                <a:spcPct val="95000"/>
              </a:lnSpc>
              <a:buClr>
                <a:srgbClr val="406F8D"/>
              </a:buClr>
              <a:buSzPct val="100000"/>
            </a:pPr>
            <a:endParaRPr lang="en-US" sz="2800" dirty="0" smtClean="0">
              <a:solidFill>
                <a:srgbClr val="424456"/>
              </a:solidFill>
              <a:latin typeface="Calibri" pitchFamily="34" charset="0"/>
            </a:endParaRPr>
          </a:p>
        </p:txBody>
      </p:sp>
      <p:pic>
        <p:nvPicPr>
          <p:cNvPr id="6" name="Picture 5" descr="C:\Users\kolotov\Pictures\LEGO\BSBR_logo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464" y="569639"/>
            <a:ext cx="1226314" cy="1622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9040440" y="713656"/>
            <a:ext cx="864096" cy="6674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"/>
          <p:cNvSpPr>
            <a:spLocks noGrp="1" noChangeArrowheads="1"/>
          </p:cNvSpPr>
          <p:nvPr>
            <p:ph type="ctrTitle"/>
          </p:nvPr>
        </p:nvSpPr>
        <p:spPr>
          <a:xfrm>
            <a:off x="1733550" y="923925"/>
            <a:ext cx="8098978" cy="687388"/>
          </a:xfrm>
        </p:spPr>
        <p:txBody>
          <a:bodyPr lIns="0" tIns="0" rIns="0" bIns="0"/>
          <a:lstStyle/>
          <a:p>
            <a:pPr eaLnBrk="1" hangingPunct="1">
              <a:lnSpc>
                <a:spcPct val="95000"/>
              </a:lnSpc>
            </a:pPr>
            <a:r>
              <a:rPr lang="ru-RU" dirty="0" smtClean="0">
                <a:solidFill>
                  <a:srgbClr val="424456"/>
                </a:solidFill>
                <a:latin typeface="Calibri" pitchFamily="34" charset="0"/>
              </a:rPr>
              <a:t>8. Навигация до зоны следующего артефакта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775744" y="3161928"/>
            <a:ext cx="4795930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08009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399480" y="2225824"/>
            <a:ext cx="9073008" cy="3099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indent="-3429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572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573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7145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1717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6289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0861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5433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1085850" lvl="2" indent="-514350">
              <a:lnSpc>
                <a:spcPct val="95000"/>
              </a:lnSpc>
              <a:buClr>
                <a:srgbClr val="406F8D"/>
              </a:buClr>
              <a:buSzPct val="100000"/>
              <a:buFont typeface="+mj-lt"/>
              <a:buAutoNum type="arabicPeriod" startAt="3"/>
            </a:pPr>
            <a:r>
              <a:rPr lang="ru-RU" sz="2800" dirty="0" smtClean="0">
                <a:solidFill>
                  <a:srgbClr val="424456"/>
                </a:solidFill>
                <a:latin typeface="Calibri" pitchFamily="34" charset="0"/>
              </a:rPr>
              <a:t>повернуть направо</a:t>
            </a:r>
            <a:endParaRPr lang="en-US" sz="2800" dirty="0" smtClean="0">
              <a:solidFill>
                <a:srgbClr val="424456"/>
              </a:solidFill>
              <a:latin typeface="Calibri" pitchFamily="34" charset="0"/>
            </a:endParaRPr>
          </a:p>
          <a:p>
            <a:pPr marL="1485900" lvl="3" indent="-514350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dirty="0" smtClean="0">
                <a:solidFill>
                  <a:srgbClr val="424456"/>
                </a:solidFill>
                <a:latin typeface="Calibri" pitchFamily="34" charset="0"/>
              </a:rPr>
              <a:t>алгоритм поворота был разобран в разделе 4.1 </a:t>
            </a:r>
          </a:p>
          <a:p>
            <a:pPr marL="1085850" lvl="2" indent="-514350">
              <a:lnSpc>
                <a:spcPct val="95000"/>
              </a:lnSpc>
              <a:buClr>
                <a:srgbClr val="406F8D"/>
              </a:buClr>
              <a:buSzPct val="100000"/>
              <a:buFont typeface="+mj-lt"/>
              <a:buAutoNum type="arabicPeriod" startAt="3"/>
            </a:pPr>
            <a:r>
              <a:rPr lang="ru-RU" sz="2800" dirty="0" smtClean="0">
                <a:solidFill>
                  <a:srgbClr val="424456"/>
                </a:solidFill>
                <a:latin typeface="Calibri" pitchFamily="34" charset="0"/>
              </a:rPr>
              <a:t>проехать </a:t>
            </a:r>
            <a:r>
              <a:rPr lang="en-US" sz="2800" dirty="0" smtClean="0">
                <a:solidFill>
                  <a:srgbClr val="424456"/>
                </a:solidFill>
                <a:latin typeface="Calibri" pitchFamily="34" charset="0"/>
              </a:rPr>
              <a:t>(</a:t>
            </a:r>
            <a:r>
              <a:rPr lang="en-US" sz="2800" dirty="0" err="1" smtClean="0">
                <a:solidFill>
                  <a:srgbClr val="424456"/>
                </a:solidFill>
                <a:latin typeface="Calibri" pitchFamily="34" charset="0"/>
              </a:rPr>
              <a:t>Cx_delta</a:t>
            </a:r>
            <a:r>
              <a:rPr lang="en-US" sz="2800" dirty="0" smtClean="0">
                <a:solidFill>
                  <a:srgbClr val="424456"/>
                </a:solidFill>
                <a:latin typeface="Calibri" pitchFamily="34" charset="0"/>
              </a:rPr>
              <a:t> – 1</a:t>
            </a:r>
            <a:r>
              <a:rPr lang="ru-RU" sz="2800" dirty="0" smtClean="0">
                <a:solidFill>
                  <a:srgbClr val="424456"/>
                </a:solidFill>
                <a:latin typeface="Calibri" pitchFamily="34" charset="0"/>
              </a:rPr>
              <a:t>) перекрестков</a:t>
            </a:r>
          </a:p>
          <a:p>
            <a:pPr marL="1485900" lvl="3" indent="-514350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dirty="0" smtClean="0">
                <a:solidFill>
                  <a:srgbClr val="424456"/>
                </a:solidFill>
                <a:latin typeface="Calibri" pitchFamily="34" charset="0"/>
              </a:rPr>
              <a:t>алгоритм подсчета перекрестков был разобран в разделе 4.2</a:t>
            </a:r>
          </a:p>
          <a:p>
            <a:pPr marL="1085850" lvl="2" indent="-514350">
              <a:lnSpc>
                <a:spcPct val="95000"/>
              </a:lnSpc>
              <a:buClr>
                <a:srgbClr val="406F8D"/>
              </a:buClr>
              <a:buSzPct val="100000"/>
              <a:buFont typeface="+mj-lt"/>
              <a:buAutoNum type="arabicPeriod" startAt="3"/>
            </a:pPr>
            <a:r>
              <a:rPr lang="ru-RU" sz="2800" dirty="0" smtClean="0">
                <a:solidFill>
                  <a:srgbClr val="424456"/>
                </a:solidFill>
                <a:latin typeface="Calibri" pitchFamily="34" charset="0"/>
              </a:rPr>
              <a:t>подъехать к артефакту и забрать его</a:t>
            </a:r>
          </a:p>
          <a:p>
            <a:pPr marL="1485900" lvl="3" indent="-514350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dirty="0" smtClean="0">
                <a:solidFill>
                  <a:srgbClr val="424456"/>
                </a:solidFill>
                <a:latin typeface="Calibri" pitchFamily="34" charset="0"/>
              </a:rPr>
              <a:t>алгоритмы были рассмотрены в разделах 4.3 и 5</a:t>
            </a:r>
          </a:p>
          <a:p>
            <a:pPr marL="1085850" lvl="2" indent="-514350">
              <a:lnSpc>
                <a:spcPct val="95000"/>
              </a:lnSpc>
              <a:buClr>
                <a:srgbClr val="406F8D"/>
              </a:buClr>
              <a:buSzPct val="100000"/>
            </a:pPr>
            <a:endParaRPr lang="en-US" sz="2800" dirty="0" smtClean="0">
              <a:solidFill>
                <a:srgbClr val="424456"/>
              </a:solidFill>
              <a:latin typeface="Calibri" pitchFamily="34" charset="0"/>
            </a:endParaRPr>
          </a:p>
        </p:txBody>
      </p:sp>
      <p:pic>
        <p:nvPicPr>
          <p:cNvPr id="6" name="Picture 5" descr="C:\Users\kolotov\Pictures\LEGO\BSBR_logo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464" y="569639"/>
            <a:ext cx="1226314" cy="1622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9040440" y="713656"/>
            <a:ext cx="864096" cy="6674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"/>
          <p:cNvSpPr>
            <a:spLocks noGrp="1" noChangeArrowheads="1"/>
          </p:cNvSpPr>
          <p:nvPr>
            <p:ph type="ctrTitle"/>
          </p:nvPr>
        </p:nvSpPr>
        <p:spPr>
          <a:xfrm>
            <a:off x="1733550" y="923925"/>
            <a:ext cx="8098978" cy="687388"/>
          </a:xfrm>
        </p:spPr>
        <p:txBody>
          <a:bodyPr lIns="0" tIns="0" rIns="0" bIns="0"/>
          <a:lstStyle/>
          <a:p>
            <a:pPr eaLnBrk="1" hangingPunct="1">
              <a:lnSpc>
                <a:spcPct val="95000"/>
              </a:lnSpc>
            </a:pPr>
            <a:r>
              <a:rPr lang="ru-RU" dirty="0" smtClean="0">
                <a:solidFill>
                  <a:srgbClr val="424456"/>
                </a:solidFill>
                <a:latin typeface="Calibri" pitchFamily="34" charset="0"/>
              </a:rPr>
              <a:t>8. Навигация до зоны следующего артефакта</a:t>
            </a:r>
          </a:p>
        </p:txBody>
      </p:sp>
    </p:spTree>
    <p:extLst>
      <p:ext uri="{BB962C8B-B14F-4D97-AF65-F5344CB8AC3E}">
        <p14:creationId xmlns:p14="http://schemas.microsoft.com/office/powerpoint/2010/main" val="3108009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399480" y="2345095"/>
            <a:ext cx="9073008" cy="46782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indent="-3429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572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573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7145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1717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6289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0861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5433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робот считывает шифр карты</a:t>
            </a: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робот выводит координаты 1 артефакта на экран</a:t>
            </a: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робот выезжает на координатную сетку</a:t>
            </a: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робот подъезжает к 1 артефакту</a:t>
            </a: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робот выводит координаты следующего артефакта на экран</a:t>
            </a: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робот захватывает 1 артефакт</a:t>
            </a: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3200" dirty="0" smtClean="0">
                <a:solidFill>
                  <a:srgbClr val="424456"/>
                </a:solidFill>
                <a:latin typeface="Calibri" pitchFamily="34" charset="0"/>
              </a:rPr>
              <a:t>робот выводит номер зоны следующего артефакта</a:t>
            </a:r>
          </a:p>
          <a:p>
            <a:pPr lvl="1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3200" b="1" dirty="0" smtClean="0">
                <a:solidFill>
                  <a:srgbClr val="424456"/>
                </a:solidFill>
                <a:latin typeface="Calibri" pitchFamily="34" charset="0"/>
              </a:rPr>
              <a:t>робот едет к следующему артефакту</a:t>
            </a:r>
          </a:p>
        </p:txBody>
      </p:sp>
      <p:pic>
        <p:nvPicPr>
          <p:cNvPr id="6" name="Picture 5" descr="C:\Users\kolotov\Pictures\LEGO\BSBR_logo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464" y="569639"/>
            <a:ext cx="1226314" cy="1622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9040440" y="713656"/>
            <a:ext cx="864096" cy="6674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"/>
          <p:cNvSpPr>
            <a:spLocks noGrp="1" noChangeArrowheads="1"/>
          </p:cNvSpPr>
          <p:nvPr>
            <p:ph type="ctrTitle"/>
          </p:nvPr>
        </p:nvSpPr>
        <p:spPr>
          <a:xfrm>
            <a:off x="1733550" y="923925"/>
            <a:ext cx="8098978" cy="687388"/>
          </a:xfrm>
        </p:spPr>
        <p:txBody>
          <a:bodyPr lIns="0" tIns="0" rIns="0" bIns="0"/>
          <a:lstStyle/>
          <a:p>
            <a:pPr eaLnBrk="1" hangingPunct="1">
              <a:lnSpc>
                <a:spcPct val="95000"/>
              </a:lnSpc>
            </a:pPr>
            <a:r>
              <a:rPr lang="ru-RU" dirty="0" smtClean="0">
                <a:solidFill>
                  <a:srgbClr val="424456"/>
                </a:solidFill>
                <a:latin typeface="Calibri" pitchFamily="34" charset="0"/>
              </a:rPr>
              <a:t>Промежуточный результат №8</a:t>
            </a:r>
            <a:endParaRPr lang="en-US" sz="4000" dirty="0" smtClean="0">
              <a:solidFill>
                <a:srgbClr val="424456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8009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399480" y="2225824"/>
            <a:ext cx="9073008" cy="4093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indent="-3429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572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573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7145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1717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6289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0861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5433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1085850" lvl="2" indent="-514350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2800" dirty="0" smtClean="0">
                <a:solidFill>
                  <a:srgbClr val="424456"/>
                </a:solidFill>
                <a:latin typeface="Calibri" pitchFamily="34" charset="0"/>
              </a:rPr>
              <a:t>Проезд перекрестка в прямом направлении</a:t>
            </a:r>
            <a:endParaRPr lang="en-US" sz="2800" dirty="0" smtClean="0">
              <a:solidFill>
                <a:srgbClr val="424456"/>
              </a:solidFill>
              <a:latin typeface="Calibri" pitchFamily="34" charset="0"/>
            </a:endParaRPr>
          </a:p>
        </p:txBody>
      </p:sp>
      <p:pic>
        <p:nvPicPr>
          <p:cNvPr id="6" name="Picture 5" descr="C:\Users\kolotov\Pictures\LEGO\BSBR_logo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464" y="569639"/>
            <a:ext cx="1226314" cy="1622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9040440" y="713656"/>
            <a:ext cx="864096" cy="6674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"/>
          <p:cNvSpPr>
            <a:spLocks noGrp="1" noChangeArrowheads="1"/>
          </p:cNvSpPr>
          <p:nvPr>
            <p:ph type="ctrTitle"/>
          </p:nvPr>
        </p:nvSpPr>
        <p:spPr>
          <a:xfrm>
            <a:off x="1733550" y="923925"/>
            <a:ext cx="8098978" cy="687388"/>
          </a:xfrm>
        </p:spPr>
        <p:txBody>
          <a:bodyPr lIns="0" tIns="0" rIns="0" bIns="0"/>
          <a:lstStyle/>
          <a:p>
            <a:pPr eaLnBrk="1" hangingPunct="1">
              <a:lnSpc>
                <a:spcPct val="95000"/>
              </a:lnSpc>
            </a:pPr>
            <a:r>
              <a:rPr lang="ru-RU" dirty="0" smtClean="0">
                <a:solidFill>
                  <a:srgbClr val="424456"/>
                </a:solidFill>
                <a:latin typeface="Calibri" pitchFamily="34" charset="0"/>
              </a:rPr>
              <a:t>ХХ. Объезд опасных артефактов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090228" y="3017912"/>
            <a:ext cx="6811958" cy="396044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3855864" y="3954016"/>
            <a:ext cx="504056" cy="50405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1" name="Прямая со стрелкой 10"/>
          <p:cNvCxnSpPr/>
          <p:nvPr/>
        </p:nvCxnSpPr>
        <p:spPr>
          <a:xfrm rot="10800000">
            <a:off x="4863977" y="4098032"/>
            <a:ext cx="2016225" cy="1588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Дуга 14"/>
          <p:cNvSpPr/>
          <p:nvPr/>
        </p:nvSpPr>
        <p:spPr>
          <a:xfrm>
            <a:off x="3351808" y="3377952"/>
            <a:ext cx="1440160" cy="1440160"/>
          </a:xfrm>
          <a:prstGeom prst="arc">
            <a:avLst>
              <a:gd name="adj1" fmla="val 10585425"/>
              <a:gd name="adj2" fmla="val 0"/>
            </a:avLst>
          </a:prstGeom>
          <a:ln w="57150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6" name="Прямая со стрелкой 15"/>
          <p:cNvCxnSpPr/>
          <p:nvPr/>
        </p:nvCxnSpPr>
        <p:spPr>
          <a:xfrm rot="10800000">
            <a:off x="2199681" y="4099620"/>
            <a:ext cx="864096" cy="1588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8009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399480" y="2225824"/>
            <a:ext cx="9073008" cy="4093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indent="-3429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572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573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7145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1717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6289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0861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5433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1085850" lvl="2" indent="-514350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2800" dirty="0" smtClean="0">
                <a:solidFill>
                  <a:srgbClr val="424456"/>
                </a:solidFill>
                <a:latin typeface="Calibri" pitchFamily="34" charset="0"/>
              </a:rPr>
              <a:t>Проезд перекрестка с поворотом направо</a:t>
            </a:r>
            <a:endParaRPr lang="en-US" sz="2800" dirty="0" smtClean="0">
              <a:solidFill>
                <a:srgbClr val="424456"/>
              </a:solidFill>
              <a:latin typeface="Calibri" pitchFamily="34" charset="0"/>
            </a:endParaRPr>
          </a:p>
        </p:txBody>
      </p:sp>
      <p:pic>
        <p:nvPicPr>
          <p:cNvPr id="6" name="Picture 5" descr="C:\Users\kolotov\Pictures\LEGO\BSBR_logo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464" y="569639"/>
            <a:ext cx="1226314" cy="1622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9040440" y="713656"/>
            <a:ext cx="864096" cy="6674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"/>
          <p:cNvSpPr>
            <a:spLocks noGrp="1" noChangeArrowheads="1"/>
          </p:cNvSpPr>
          <p:nvPr>
            <p:ph type="ctrTitle"/>
          </p:nvPr>
        </p:nvSpPr>
        <p:spPr>
          <a:xfrm>
            <a:off x="1733550" y="923925"/>
            <a:ext cx="8098978" cy="687388"/>
          </a:xfrm>
        </p:spPr>
        <p:txBody>
          <a:bodyPr lIns="0" tIns="0" rIns="0" bIns="0"/>
          <a:lstStyle/>
          <a:p>
            <a:pPr eaLnBrk="1" hangingPunct="1">
              <a:lnSpc>
                <a:spcPct val="95000"/>
              </a:lnSpc>
            </a:pPr>
            <a:r>
              <a:rPr lang="ru-RU" dirty="0" smtClean="0">
                <a:solidFill>
                  <a:srgbClr val="424456"/>
                </a:solidFill>
                <a:latin typeface="Calibri" pitchFamily="34" charset="0"/>
              </a:rPr>
              <a:t>ХХ. Объезд опасных артефактов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337936" y="2873896"/>
            <a:ext cx="6564250" cy="381642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3999880" y="5466184"/>
            <a:ext cx="504056" cy="50405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1" name="Прямая со стрелкой 10"/>
          <p:cNvCxnSpPr/>
          <p:nvPr/>
        </p:nvCxnSpPr>
        <p:spPr>
          <a:xfrm rot="10800000">
            <a:off x="4719960" y="5538192"/>
            <a:ext cx="2304256" cy="1588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Дуга 11"/>
          <p:cNvSpPr/>
          <p:nvPr/>
        </p:nvSpPr>
        <p:spPr>
          <a:xfrm rot="16200000" flipV="1">
            <a:off x="3855864" y="4983832"/>
            <a:ext cx="914400" cy="914400"/>
          </a:xfrm>
          <a:prstGeom prst="arc">
            <a:avLst/>
          </a:prstGeom>
          <a:ln w="5715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4" name="Прямая со стрелкой 13"/>
          <p:cNvCxnSpPr/>
          <p:nvPr/>
        </p:nvCxnSpPr>
        <p:spPr>
          <a:xfrm rot="5400000" flipH="1" flipV="1">
            <a:off x="4144293" y="4529683"/>
            <a:ext cx="576858" cy="1588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8009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399480" y="2225824"/>
            <a:ext cx="9073008" cy="4093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indent="-3429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572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573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7145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1717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6289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0861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5433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1085850" lvl="2" indent="-514350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2800" dirty="0" smtClean="0">
                <a:solidFill>
                  <a:srgbClr val="424456"/>
                </a:solidFill>
                <a:latin typeface="Calibri" pitchFamily="34" charset="0"/>
              </a:rPr>
              <a:t>Проезд перекрестка с поворотом налево</a:t>
            </a:r>
            <a:endParaRPr lang="en-US" sz="2800" dirty="0" smtClean="0">
              <a:solidFill>
                <a:srgbClr val="424456"/>
              </a:solidFill>
              <a:latin typeface="Calibri" pitchFamily="34" charset="0"/>
            </a:endParaRPr>
          </a:p>
        </p:txBody>
      </p:sp>
      <p:pic>
        <p:nvPicPr>
          <p:cNvPr id="6" name="Picture 5" descr="C:\Users\kolotov\Pictures\LEGO\BSBR_logo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464" y="569639"/>
            <a:ext cx="1226314" cy="1622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9040440" y="713656"/>
            <a:ext cx="864096" cy="6674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"/>
          <p:cNvSpPr>
            <a:spLocks noGrp="1" noChangeArrowheads="1"/>
          </p:cNvSpPr>
          <p:nvPr>
            <p:ph type="ctrTitle"/>
          </p:nvPr>
        </p:nvSpPr>
        <p:spPr>
          <a:xfrm>
            <a:off x="1733550" y="923925"/>
            <a:ext cx="8098978" cy="687388"/>
          </a:xfrm>
        </p:spPr>
        <p:txBody>
          <a:bodyPr lIns="0" tIns="0" rIns="0" bIns="0"/>
          <a:lstStyle/>
          <a:p>
            <a:pPr eaLnBrk="1" hangingPunct="1">
              <a:lnSpc>
                <a:spcPct val="95000"/>
              </a:lnSpc>
            </a:pPr>
            <a:r>
              <a:rPr lang="ru-RU" dirty="0" smtClean="0">
                <a:solidFill>
                  <a:srgbClr val="424456"/>
                </a:solidFill>
                <a:latin typeface="Calibri" pitchFamily="34" charset="0"/>
              </a:rPr>
              <a:t>ХХ. Объезд опасных артефактов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337936" y="2873896"/>
            <a:ext cx="6564250" cy="381642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3999880" y="3810000"/>
            <a:ext cx="504056" cy="50405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1" name="Прямая со стрелкой 10"/>
          <p:cNvCxnSpPr/>
          <p:nvPr/>
        </p:nvCxnSpPr>
        <p:spPr>
          <a:xfrm rot="10800000">
            <a:off x="4719960" y="3882009"/>
            <a:ext cx="2304256" cy="1588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Дуга 11"/>
          <p:cNvSpPr/>
          <p:nvPr/>
        </p:nvSpPr>
        <p:spPr>
          <a:xfrm rot="5400000">
            <a:off x="3855864" y="3737992"/>
            <a:ext cx="914400" cy="914400"/>
          </a:xfrm>
          <a:prstGeom prst="arc">
            <a:avLst/>
          </a:prstGeom>
          <a:ln w="5715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4" name="Прямая со стрелкой 13"/>
          <p:cNvCxnSpPr/>
          <p:nvPr/>
        </p:nvCxnSpPr>
        <p:spPr>
          <a:xfrm rot="5400000">
            <a:off x="4108289" y="5142545"/>
            <a:ext cx="647278" cy="1588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8009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399480" y="2225824"/>
            <a:ext cx="9073008" cy="20467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indent="-3429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572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573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7145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1717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6289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0861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5433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1085850" lvl="2" indent="-514350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2800" dirty="0" smtClean="0">
                <a:solidFill>
                  <a:srgbClr val="424456"/>
                </a:solidFill>
                <a:latin typeface="Calibri" pitchFamily="34" charset="0"/>
              </a:rPr>
              <a:t>В теории все понятно, а что изменять в программе?</a:t>
            </a:r>
          </a:p>
          <a:p>
            <a:pPr marL="1485900" lvl="3" indent="-514350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2800" dirty="0" smtClean="0">
                <a:solidFill>
                  <a:srgbClr val="424456"/>
                </a:solidFill>
                <a:latin typeface="Calibri" pitchFamily="34" charset="0"/>
              </a:rPr>
              <a:t>блок «проезд Х перекрестков» должен проверять наличие опасного артефакта перед собой, и, если он был обнаружен, объехать его в прямом направлении</a:t>
            </a:r>
          </a:p>
        </p:txBody>
      </p:sp>
      <p:pic>
        <p:nvPicPr>
          <p:cNvPr id="6" name="Picture 5" descr="C:\Users\kolotov\Pictures\LEGO\BSBR_logo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464" y="569639"/>
            <a:ext cx="1226314" cy="1622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9040440" y="713656"/>
            <a:ext cx="864096" cy="6674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"/>
          <p:cNvSpPr>
            <a:spLocks noGrp="1" noChangeArrowheads="1"/>
          </p:cNvSpPr>
          <p:nvPr>
            <p:ph type="ctrTitle"/>
          </p:nvPr>
        </p:nvSpPr>
        <p:spPr>
          <a:xfrm>
            <a:off x="1733550" y="923925"/>
            <a:ext cx="8098978" cy="687388"/>
          </a:xfrm>
        </p:spPr>
        <p:txBody>
          <a:bodyPr lIns="0" tIns="0" rIns="0" bIns="0"/>
          <a:lstStyle/>
          <a:p>
            <a:pPr eaLnBrk="1" hangingPunct="1">
              <a:lnSpc>
                <a:spcPct val="95000"/>
              </a:lnSpc>
            </a:pPr>
            <a:r>
              <a:rPr lang="ru-RU" dirty="0" smtClean="0">
                <a:solidFill>
                  <a:srgbClr val="424456"/>
                </a:solidFill>
                <a:latin typeface="Calibri" pitchFamily="34" charset="0"/>
              </a:rPr>
              <a:t>ХХ. Объезд опасных артефактов</a:t>
            </a: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623616" y="4746104"/>
            <a:ext cx="7083670" cy="244827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cxnSp>
        <p:nvCxnSpPr>
          <p:cNvPr id="15" name="Прямая со стрелкой 14"/>
          <p:cNvCxnSpPr/>
          <p:nvPr/>
        </p:nvCxnSpPr>
        <p:spPr>
          <a:xfrm flipV="1">
            <a:off x="4431928" y="5827815"/>
            <a:ext cx="1872208" cy="1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1983656" y="5826225"/>
            <a:ext cx="1008112" cy="1588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Дуга 19"/>
          <p:cNvSpPr/>
          <p:nvPr/>
        </p:nvSpPr>
        <p:spPr>
          <a:xfrm flipH="1">
            <a:off x="3135784" y="5322168"/>
            <a:ext cx="1080120" cy="1080120"/>
          </a:xfrm>
          <a:prstGeom prst="arc">
            <a:avLst>
              <a:gd name="adj1" fmla="val 10585425"/>
              <a:gd name="adj2" fmla="val 0"/>
            </a:avLst>
          </a:prstGeom>
          <a:ln w="57150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Дуга 21"/>
          <p:cNvSpPr/>
          <p:nvPr/>
        </p:nvSpPr>
        <p:spPr>
          <a:xfrm flipH="1">
            <a:off x="6376144" y="5322168"/>
            <a:ext cx="1080120" cy="1080120"/>
          </a:xfrm>
          <a:prstGeom prst="arc">
            <a:avLst>
              <a:gd name="adj1" fmla="val 10585425"/>
              <a:gd name="adj2" fmla="val 0"/>
            </a:avLst>
          </a:prstGeom>
          <a:ln w="57150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3" name="Прямая со стрелкой 22"/>
          <p:cNvCxnSpPr/>
          <p:nvPr/>
        </p:nvCxnSpPr>
        <p:spPr>
          <a:xfrm flipV="1">
            <a:off x="7600280" y="5826225"/>
            <a:ext cx="1080120" cy="1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8009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399480" y="2225824"/>
            <a:ext cx="9217024" cy="286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indent="-3429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572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573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7145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1717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6289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0861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5433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1085850" lvl="2" indent="-514350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2800" dirty="0" smtClean="0">
                <a:solidFill>
                  <a:srgbClr val="424456"/>
                </a:solidFill>
                <a:latin typeface="Calibri" pitchFamily="34" charset="0"/>
              </a:rPr>
              <a:t>Если опасный артефакт был обнаружен на последнем перекрестке (перед которым надо остановиться), то можно повернуть направо / налево или объехать его в прямом направлении</a:t>
            </a:r>
          </a:p>
          <a:p>
            <a:pPr marL="1085850" lvl="2" indent="-514350">
              <a:lnSpc>
                <a:spcPct val="95000"/>
              </a:lnSpc>
              <a:buClr>
                <a:srgbClr val="406F8D"/>
              </a:buClr>
              <a:buSzPct val="100000"/>
              <a:buFont typeface="Arial" pitchFamily="34" charset="0"/>
              <a:buChar char="•"/>
            </a:pPr>
            <a:r>
              <a:rPr lang="ru-RU" sz="2800" dirty="0" smtClean="0">
                <a:solidFill>
                  <a:srgbClr val="424456"/>
                </a:solidFill>
                <a:latin typeface="Calibri" pitchFamily="34" charset="0"/>
              </a:rPr>
              <a:t>Тип поворота можно задать отдельным входным параметром блока</a:t>
            </a:r>
            <a:r>
              <a:rPr lang="en-US" sz="2800" dirty="0" smtClean="0">
                <a:solidFill>
                  <a:srgbClr val="424456"/>
                </a:solidFill>
                <a:latin typeface="Calibri" pitchFamily="34" charset="0"/>
              </a:rPr>
              <a:t>;</a:t>
            </a:r>
            <a:r>
              <a:rPr lang="ru-RU" sz="2800" dirty="0" smtClean="0">
                <a:solidFill>
                  <a:srgbClr val="424456"/>
                </a:solidFill>
                <a:latin typeface="Calibri" pitchFamily="34" charset="0"/>
              </a:rPr>
              <a:t> выходной параметр может обозначать факт маневра на последнем перекрестке</a:t>
            </a:r>
          </a:p>
        </p:txBody>
      </p:sp>
      <p:pic>
        <p:nvPicPr>
          <p:cNvPr id="6" name="Picture 5" descr="C:\Users\kolotov\Pictures\LEGO\BSBR_logo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464" y="569639"/>
            <a:ext cx="1226314" cy="1622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9040440" y="713656"/>
            <a:ext cx="864096" cy="6674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"/>
          <p:cNvSpPr>
            <a:spLocks noGrp="1" noChangeArrowheads="1"/>
          </p:cNvSpPr>
          <p:nvPr>
            <p:ph type="ctrTitle"/>
          </p:nvPr>
        </p:nvSpPr>
        <p:spPr>
          <a:xfrm>
            <a:off x="1733550" y="923925"/>
            <a:ext cx="8098978" cy="687388"/>
          </a:xfrm>
        </p:spPr>
        <p:txBody>
          <a:bodyPr lIns="0" tIns="0" rIns="0" bIns="0"/>
          <a:lstStyle/>
          <a:p>
            <a:pPr eaLnBrk="1" hangingPunct="1">
              <a:lnSpc>
                <a:spcPct val="95000"/>
              </a:lnSpc>
            </a:pPr>
            <a:r>
              <a:rPr lang="ru-RU" dirty="0" smtClean="0">
                <a:solidFill>
                  <a:srgbClr val="424456"/>
                </a:solidFill>
                <a:latin typeface="Calibri" pitchFamily="34" charset="0"/>
              </a:rPr>
              <a:t>ХХ. Объезд опасных артефактов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812754" y="5034136"/>
            <a:ext cx="7083670" cy="244827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6853314" y="6042248"/>
            <a:ext cx="504056" cy="50405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" name="Прямая со стрелкой 9"/>
          <p:cNvCxnSpPr/>
          <p:nvPr/>
        </p:nvCxnSpPr>
        <p:spPr>
          <a:xfrm flipV="1">
            <a:off x="4117010" y="6115846"/>
            <a:ext cx="2376264" cy="1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Прямоугольник 15"/>
          <p:cNvSpPr/>
          <p:nvPr/>
        </p:nvSpPr>
        <p:spPr>
          <a:xfrm>
            <a:off x="6853314" y="5322168"/>
            <a:ext cx="504056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6853314" y="6762328"/>
            <a:ext cx="504056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7645402" y="6042248"/>
            <a:ext cx="504056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8009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/>
          <p:cNvSpPr>
            <a:spLocks noGrp="1" noChangeArrowheads="1"/>
          </p:cNvSpPr>
          <p:nvPr>
            <p:ph type="ctrTitle"/>
          </p:nvPr>
        </p:nvSpPr>
        <p:spPr>
          <a:xfrm>
            <a:off x="393700" y="2438400"/>
            <a:ext cx="9423400" cy="1531938"/>
          </a:xfrm>
        </p:spPr>
        <p:txBody>
          <a:bodyPr lIns="0" tIns="0" rIns="0" bIns="0" anchor="b"/>
          <a:lstStyle/>
          <a:p>
            <a:pPr algn="l" eaLnBrk="1" hangingPunct="1">
              <a:lnSpc>
                <a:spcPct val="95000"/>
              </a:lnSpc>
            </a:pPr>
            <a:r>
              <a:rPr lang="ru-RU" sz="4800" b="1" dirty="0" smtClean="0">
                <a:solidFill>
                  <a:srgbClr val="FFFFFF"/>
                </a:solidFill>
                <a:latin typeface="Calibri" pitchFamily="34" charset="0"/>
              </a:rPr>
              <a:t>Вопросы?</a:t>
            </a:r>
            <a:endParaRPr lang="en-US" sz="4800" b="1" dirty="0" smtClean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2051" name="Text Box 4"/>
          <p:cNvSpPr txBox="1">
            <a:spLocks noChangeArrowheads="1"/>
          </p:cNvSpPr>
          <p:nvPr/>
        </p:nvSpPr>
        <p:spPr bwMode="auto">
          <a:xfrm>
            <a:off x="542924" y="4746104"/>
            <a:ext cx="6481292" cy="18712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lnSpc>
                <a:spcPct val="95000"/>
              </a:lnSpc>
            </a:pPr>
            <a:r>
              <a:rPr lang="en-US" sz="3200" b="1" dirty="0" err="1">
                <a:solidFill>
                  <a:srgbClr val="424456"/>
                </a:solidFill>
                <a:latin typeface="Calibri" pitchFamily="34" charset="0"/>
              </a:rPr>
              <a:t>Александр</a:t>
            </a:r>
            <a:r>
              <a:rPr lang="en-US" sz="3200" b="1" dirty="0">
                <a:solidFill>
                  <a:srgbClr val="424456"/>
                </a:solidFill>
                <a:latin typeface="Calibri" pitchFamily="34" charset="0"/>
              </a:rPr>
              <a:t> </a:t>
            </a:r>
            <a:r>
              <a:rPr lang="ru-RU" sz="3200" b="1" dirty="0" smtClean="0">
                <a:solidFill>
                  <a:srgbClr val="424456"/>
                </a:solidFill>
                <a:latin typeface="Calibri" pitchFamily="34" charset="0"/>
              </a:rPr>
              <a:t>Ворон</a:t>
            </a:r>
            <a:endParaRPr lang="ru-RU" sz="3200" b="1" dirty="0">
              <a:solidFill>
                <a:srgbClr val="424456"/>
              </a:solidFill>
              <a:latin typeface="Calibri" pitchFamily="34" charset="0"/>
            </a:endParaRPr>
          </a:p>
          <a:p>
            <a:pPr eaLnBrk="1" hangingPunct="1">
              <a:lnSpc>
                <a:spcPct val="95000"/>
              </a:lnSpc>
            </a:pPr>
            <a:r>
              <a:rPr lang="en-US" sz="3200" b="1" dirty="0" smtClean="0">
                <a:solidFill>
                  <a:srgbClr val="424456"/>
                </a:solidFill>
                <a:latin typeface="Calibri" pitchFamily="34" charset="0"/>
              </a:rPr>
              <a:t>	</a:t>
            </a:r>
          </a:p>
          <a:p>
            <a:pPr eaLnBrk="1" hangingPunct="1">
              <a:lnSpc>
                <a:spcPct val="95000"/>
              </a:lnSpc>
            </a:pPr>
            <a:r>
              <a:rPr lang="en-US" sz="3200" b="1" dirty="0" smtClean="0">
                <a:solidFill>
                  <a:srgbClr val="424456"/>
                </a:solidFill>
                <a:latin typeface="Calibri" pitchFamily="34" charset="0"/>
              </a:rPr>
              <a:t>voron.alexander@gmail.com</a:t>
            </a:r>
          </a:p>
          <a:p>
            <a:pPr eaLnBrk="1" hangingPunct="1">
              <a:lnSpc>
                <a:spcPct val="95000"/>
              </a:lnSpc>
            </a:pPr>
            <a:r>
              <a:rPr lang="en-US" sz="3200" b="1" dirty="0" smtClean="0">
                <a:solidFill>
                  <a:srgbClr val="424456"/>
                </a:solidFill>
                <a:latin typeface="Calibri" pitchFamily="34" charset="0"/>
              </a:rPr>
              <a:t>	</a:t>
            </a:r>
            <a:endParaRPr lang="en-US" sz="3200" b="1" dirty="0">
              <a:solidFill>
                <a:srgbClr val="424456"/>
              </a:solidFill>
              <a:latin typeface="Calibri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672288" y="5322168"/>
            <a:ext cx="2376264" cy="21602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2053" name="Picture 5" descr="C:\Users\kolotov\Pictures\LEGO\BSBR_logo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892900" y="4746104"/>
            <a:ext cx="1737368" cy="2299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5_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13193</TotalTime>
  <Words>2390</Words>
  <Application>Microsoft Office PowerPoint</Application>
  <PresentationFormat>Произвольный</PresentationFormat>
  <Paragraphs>463</Paragraphs>
  <Slides>70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70</vt:i4>
      </vt:variant>
    </vt:vector>
  </HeadingPairs>
  <TitlesOfParts>
    <vt:vector size="76" baseType="lpstr">
      <vt:lpstr>Arial</vt:lpstr>
      <vt:lpstr>Calibri</vt:lpstr>
      <vt:lpstr>Times New Roman</vt:lpstr>
      <vt:lpstr>Wingdings</vt:lpstr>
      <vt:lpstr>Default Design</vt:lpstr>
      <vt:lpstr>5_Default Design</vt:lpstr>
      <vt:lpstr>World Robot Olympiad (WRO) 2015 Анализ задания «Поиск сокровищ»</vt:lpstr>
      <vt:lpstr>Давайте знакомиться!</vt:lpstr>
      <vt:lpstr>Пару слов о WRO</vt:lpstr>
      <vt:lpstr>WRO 2015</vt:lpstr>
      <vt:lpstr>Основная категория</vt:lpstr>
      <vt:lpstr>Общие правила основной категории</vt:lpstr>
      <vt:lpstr>WRO 2015 - Основная категория</vt:lpstr>
      <vt:lpstr>Поиск сокровищ – Игровое поле</vt:lpstr>
      <vt:lpstr>Поиск сокровищ - Задание</vt:lpstr>
      <vt:lpstr>Поиск сокровищ –  Координатная система</vt:lpstr>
      <vt:lpstr>Базовая конструкция робота</vt:lpstr>
      <vt:lpstr>Поиск сокровищ –  Общий алгоритм</vt:lpstr>
      <vt:lpstr>1. Считать шифр карты – общий алгоритм</vt:lpstr>
      <vt:lpstr>1. Считать шифр карты</vt:lpstr>
      <vt:lpstr>1.1 Движение по линии</vt:lpstr>
      <vt:lpstr>1.2 Считывание шифра</vt:lpstr>
      <vt:lpstr>1.2 Считывание шифра</vt:lpstr>
      <vt:lpstr>1.2 Считывание шифра - алгоритм</vt:lpstr>
      <vt:lpstr>1.2 Считывание шифра - алгоритм</vt:lpstr>
      <vt:lpstr>1.2 Считывание шифра - алгоритм</vt:lpstr>
      <vt:lpstr>Промежуточный результат №1</vt:lpstr>
      <vt:lpstr>2. Определение координат  артефакта</vt:lpstr>
      <vt:lpstr>2. Определение координат  артефакта</vt:lpstr>
      <vt:lpstr>2. Определение координат  артефакта</vt:lpstr>
      <vt:lpstr>Промежуточный результат №2</vt:lpstr>
      <vt:lpstr>3. Выезд на координатную сетку</vt:lpstr>
      <vt:lpstr>3. Выезд на координатную сетку – 1 вариант</vt:lpstr>
      <vt:lpstr>3. Выезд на координатную сетку – 2 вариант</vt:lpstr>
      <vt:lpstr>3. Выезд на координатную сетку – 2 вариант</vt:lpstr>
      <vt:lpstr>Промежуточный результат №3</vt:lpstr>
      <vt:lpstr>4. Подъехать к 1-му артефакту </vt:lpstr>
      <vt:lpstr>4. Подъехать к 1-му артефакту </vt:lpstr>
      <vt:lpstr>4.1. Поворот налево</vt:lpstr>
      <vt:lpstr>4.2. Подъезд к нужной строке/столбцу</vt:lpstr>
      <vt:lpstr>4.2. Подъезд к нужной строке/столбцу</vt:lpstr>
      <vt:lpstr>4.2. Подъезд к нужной строке/столбцу</vt:lpstr>
      <vt:lpstr>4.2. Подъезд к нужной строке/столбцу</vt:lpstr>
      <vt:lpstr>4.3. Подъезд к артефакту</vt:lpstr>
      <vt:lpstr>4. Подъехать к 1-му артефакту </vt:lpstr>
      <vt:lpstr>Промежуточный результат №4</vt:lpstr>
      <vt:lpstr>5. Определение координат следующего артефакта </vt:lpstr>
      <vt:lpstr>5. Определение координат следующего артефакта </vt:lpstr>
      <vt:lpstr>5.1. Определение цвета артефакта </vt:lpstr>
      <vt:lpstr>5.2. Определение цвета плитки под артефактом </vt:lpstr>
      <vt:lpstr>5.2. Определение цвета плитки под артефактом </vt:lpstr>
      <vt:lpstr>5.3. Определение координат следующего артефакта</vt:lpstr>
      <vt:lpstr>Промежуточный результат №5</vt:lpstr>
      <vt:lpstr>6. Захват артефакта </vt:lpstr>
      <vt:lpstr>Промежуточный результат №6</vt:lpstr>
      <vt:lpstr>7. Определение зоны следующего артефакта</vt:lpstr>
      <vt:lpstr>7. Определение зоны следующего артефакта</vt:lpstr>
      <vt:lpstr>7. Определение зоны следующего артефакта</vt:lpstr>
      <vt:lpstr>7. Определение зоны следующего артефакта</vt:lpstr>
      <vt:lpstr>7. Определение зоны следующего артефакта</vt:lpstr>
      <vt:lpstr>7. Определение зоны следующего артефакта</vt:lpstr>
      <vt:lpstr>7. Определение зоны следующего артефакта</vt:lpstr>
      <vt:lpstr>Промежуточный результат №7</vt:lpstr>
      <vt:lpstr>8. Навигация до зоны следующего артефакта</vt:lpstr>
      <vt:lpstr>8. Навигация до зоны следующего артефакта</vt:lpstr>
      <vt:lpstr>8. Навигация до зоны следующего артефакта</vt:lpstr>
      <vt:lpstr>8. Навигация до зоны следующего артефакта</vt:lpstr>
      <vt:lpstr>8. Навигация до зоны следующего артефакта</vt:lpstr>
      <vt:lpstr>8. Навигация до зоны следующего артефакта</vt:lpstr>
      <vt:lpstr>Промежуточный результат №8</vt:lpstr>
      <vt:lpstr>ХХ. Объезд опасных артефактов</vt:lpstr>
      <vt:lpstr>ХХ. Объезд опасных артефактов</vt:lpstr>
      <vt:lpstr>ХХ. Объезд опасных артефактов</vt:lpstr>
      <vt:lpstr>ХХ. Объезд опасных артефактов</vt:lpstr>
      <vt:lpstr>ХХ. Объезд опасных артефактов</vt:lpstr>
      <vt:lpstr>Вопросы?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Google</dc:creator>
  <cp:lastModifiedBy>user</cp:lastModifiedBy>
  <cp:revision>248</cp:revision>
  <dcterms:created xsi:type="dcterms:W3CDTF">2004-05-06T09:28:21Z</dcterms:created>
  <dcterms:modified xsi:type="dcterms:W3CDTF">2015-04-20T05:37:10Z</dcterms:modified>
</cp:coreProperties>
</file>